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3.xml" ContentType="application/vnd.openxmlformats-officedocument.theme+xml"/>
  <Override PartName="/ppt/slideLayouts/slideLayout109.xml" ContentType="application/vnd.openxmlformats-officedocument.presentationml.slideLayout+xml"/>
  <Override PartName="/ppt/theme/theme4.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5.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6.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7.xml" ContentType="application/vnd.openxmlformats-officedocument.theme+xml"/>
  <Override PartName="/ppt/tags/tag1.xml" ContentType="application/vnd.openxmlformats-officedocument.presentationml.tags+xml"/>
  <Override PartName="/ppt/slideLayouts/slideLayout134.xml" ContentType="application/vnd.openxmlformats-officedocument.presentationml.slideLayout+xml"/>
  <Override PartName="/ppt/theme/theme8.xml" ContentType="application/vnd.openxmlformats-officedocument.theme+xml"/>
  <Override PartName="/ppt/slideLayouts/slideLayout135.xml" ContentType="application/vnd.openxmlformats-officedocument.presentationml.slideLayout+xml"/>
  <Override PartName="/ppt/theme/theme9.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10.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50.xml" ContentType="application/vnd.openxmlformats-officedocument.presentationml.slideLayout+xml"/>
  <Override PartName="/ppt/theme/theme12.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3.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12.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70.xml" ContentType="application/vnd.openxmlformats-officedocument.presentationml.notesSlide+xml"/>
  <Override PartName="/ppt/tags/tag15.xml" ContentType="application/vnd.openxmlformats-officedocument.presentationml.tag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tags/tag16.xml" ContentType="application/vnd.openxmlformats-officedocument.presentationml.tags+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 id="2147493677" r:id="rId5"/>
    <p:sldMasterId id="2147493682" r:id="rId6"/>
    <p:sldMasterId id="2147493712" r:id="rId7"/>
    <p:sldMasterId id="2147493716" r:id="rId8"/>
    <p:sldMasterId id="2147493733" r:id="rId9"/>
    <p:sldMasterId id="2147493739" r:id="rId10"/>
    <p:sldMasterId id="2147493743" r:id="rId11"/>
    <p:sldMasterId id="2147493745" r:id="rId12"/>
    <p:sldMasterId id="2147493747" r:id="rId13"/>
    <p:sldMasterId id="2147493752" r:id="rId14"/>
    <p:sldMasterId id="2147493763" r:id="rId15"/>
    <p:sldMasterId id="2147493765" r:id="rId16"/>
    <p:sldMasterId id="2147493777" r:id="rId17"/>
  </p:sldMasterIdLst>
  <p:notesMasterIdLst>
    <p:notesMasterId r:id="rId132"/>
  </p:notesMasterIdLst>
  <p:handoutMasterIdLst>
    <p:handoutMasterId r:id="rId133"/>
  </p:handoutMasterIdLst>
  <p:sldIdLst>
    <p:sldId id="275" r:id="rId18"/>
    <p:sldId id="276" r:id="rId19"/>
    <p:sldId id="291" r:id="rId20"/>
    <p:sldId id="391" r:id="rId21"/>
    <p:sldId id="608" r:id="rId22"/>
    <p:sldId id="609" r:id="rId23"/>
    <p:sldId id="610" r:id="rId24"/>
    <p:sldId id="611" r:id="rId25"/>
    <p:sldId id="612" r:id="rId26"/>
    <p:sldId id="613" r:id="rId27"/>
    <p:sldId id="614" r:id="rId28"/>
    <p:sldId id="615" r:id="rId29"/>
    <p:sldId id="616" r:id="rId30"/>
    <p:sldId id="617" r:id="rId31"/>
    <p:sldId id="618" r:id="rId32"/>
    <p:sldId id="619" r:id="rId33"/>
    <p:sldId id="620" r:id="rId34"/>
    <p:sldId id="411" r:id="rId35"/>
    <p:sldId id="256" r:id="rId36"/>
    <p:sldId id="601" r:id="rId37"/>
    <p:sldId id="606" r:id="rId38"/>
    <p:sldId id="262" r:id="rId39"/>
    <p:sldId id="602" r:id="rId40"/>
    <p:sldId id="264" r:id="rId41"/>
    <p:sldId id="261" r:id="rId42"/>
    <p:sldId id="265" r:id="rId43"/>
    <p:sldId id="268" r:id="rId44"/>
    <p:sldId id="273" r:id="rId45"/>
    <p:sldId id="607" r:id="rId46"/>
    <p:sldId id="603" r:id="rId47"/>
    <p:sldId id="605" r:id="rId48"/>
    <p:sldId id="412" r:id="rId49"/>
    <p:sldId id="626" r:id="rId50"/>
    <p:sldId id="258" r:id="rId51"/>
    <p:sldId id="259" r:id="rId52"/>
    <p:sldId id="260" r:id="rId53"/>
    <p:sldId id="627" r:id="rId54"/>
    <p:sldId id="628" r:id="rId55"/>
    <p:sldId id="263" r:id="rId56"/>
    <p:sldId id="629" r:id="rId57"/>
    <p:sldId id="630" r:id="rId58"/>
    <p:sldId id="266" r:id="rId59"/>
    <p:sldId id="267" r:id="rId60"/>
    <p:sldId id="631" r:id="rId61"/>
    <p:sldId id="269" r:id="rId62"/>
    <p:sldId id="270" r:id="rId63"/>
    <p:sldId id="271" r:id="rId64"/>
    <p:sldId id="272" r:id="rId65"/>
    <p:sldId id="632" r:id="rId66"/>
    <p:sldId id="274" r:id="rId67"/>
    <p:sldId id="633" r:id="rId68"/>
    <p:sldId id="634" r:id="rId69"/>
    <p:sldId id="277" r:id="rId70"/>
    <p:sldId id="278" r:id="rId71"/>
    <p:sldId id="280" r:id="rId72"/>
    <p:sldId id="281" r:id="rId73"/>
    <p:sldId id="413" r:id="rId74"/>
    <p:sldId id="292" r:id="rId75"/>
    <p:sldId id="635" r:id="rId76"/>
    <p:sldId id="636" r:id="rId77"/>
    <p:sldId id="637" r:id="rId78"/>
    <p:sldId id="638" r:id="rId79"/>
    <p:sldId id="639" r:id="rId80"/>
    <p:sldId id="640" r:id="rId81"/>
    <p:sldId id="641" r:id="rId82"/>
    <p:sldId id="414" r:id="rId83"/>
    <p:sldId id="257" r:id="rId84"/>
    <p:sldId id="303" r:id="rId85"/>
    <p:sldId id="366" r:id="rId86"/>
    <p:sldId id="335" r:id="rId87"/>
    <p:sldId id="429" r:id="rId88"/>
    <p:sldId id="430" r:id="rId89"/>
    <p:sldId id="431" r:id="rId90"/>
    <p:sldId id="286" r:id="rId91"/>
    <p:sldId id="622" r:id="rId92"/>
    <p:sldId id="436" r:id="rId93"/>
    <p:sldId id="423" r:id="rId94"/>
    <p:sldId id="336" r:id="rId95"/>
    <p:sldId id="343" r:id="rId96"/>
    <p:sldId id="344" r:id="rId97"/>
    <p:sldId id="357" r:id="rId98"/>
    <p:sldId id="354" r:id="rId99"/>
    <p:sldId id="424" r:id="rId100"/>
    <p:sldId id="623" r:id="rId101"/>
    <p:sldId id="337" r:id="rId102"/>
    <p:sldId id="368" r:id="rId103"/>
    <p:sldId id="425" r:id="rId104"/>
    <p:sldId id="624" r:id="rId105"/>
    <p:sldId id="347" r:id="rId106"/>
    <p:sldId id="350" r:id="rId107"/>
    <p:sldId id="426" r:id="rId108"/>
    <p:sldId id="427" r:id="rId109"/>
    <p:sldId id="295" r:id="rId110"/>
    <p:sldId id="433" r:id="rId111"/>
    <p:sldId id="422" r:id="rId112"/>
    <p:sldId id="417" r:id="rId113"/>
    <p:sldId id="432" r:id="rId114"/>
    <p:sldId id="625" r:id="rId115"/>
    <p:sldId id="317" r:id="rId116"/>
    <p:sldId id="621" r:id="rId117"/>
    <p:sldId id="392" r:id="rId118"/>
    <p:sldId id="369" r:id="rId119"/>
    <p:sldId id="370" r:id="rId120"/>
    <p:sldId id="371" r:id="rId121"/>
    <p:sldId id="372" r:id="rId122"/>
    <p:sldId id="373" r:id="rId123"/>
    <p:sldId id="374" r:id="rId124"/>
    <p:sldId id="375" r:id="rId125"/>
    <p:sldId id="376" r:id="rId126"/>
    <p:sldId id="377" r:id="rId127"/>
    <p:sldId id="378" r:id="rId128"/>
    <p:sldId id="299" r:id="rId129"/>
    <p:sldId id="300" r:id="rId130"/>
    <p:sldId id="305" r:id="rId131"/>
  </p:sldIdLst>
  <p:sldSz cx="9144000" cy="5143500" type="screen16x9"/>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727D997-3342-45C6-A9DB-C22AB90575F4}">
          <p14:sldIdLst>
            <p14:sldId id="275"/>
            <p14:sldId id="276"/>
            <p14:sldId id="291"/>
            <p14:sldId id="391"/>
            <p14:sldId id="608"/>
            <p14:sldId id="609"/>
            <p14:sldId id="610"/>
            <p14:sldId id="611"/>
            <p14:sldId id="612"/>
            <p14:sldId id="613"/>
            <p14:sldId id="614"/>
            <p14:sldId id="615"/>
            <p14:sldId id="616"/>
            <p14:sldId id="617"/>
            <p14:sldId id="618"/>
            <p14:sldId id="619"/>
            <p14:sldId id="620"/>
            <p14:sldId id="411"/>
            <p14:sldId id="256"/>
            <p14:sldId id="601"/>
            <p14:sldId id="606"/>
            <p14:sldId id="262"/>
            <p14:sldId id="602"/>
            <p14:sldId id="264"/>
            <p14:sldId id="261"/>
            <p14:sldId id="265"/>
            <p14:sldId id="268"/>
            <p14:sldId id="273"/>
            <p14:sldId id="607"/>
            <p14:sldId id="603"/>
            <p14:sldId id="605"/>
            <p14:sldId id="412"/>
            <p14:sldId id="626"/>
            <p14:sldId id="258"/>
            <p14:sldId id="259"/>
            <p14:sldId id="260"/>
            <p14:sldId id="627"/>
            <p14:sldId id="628"/>
            <p14:sldId id="263"/>
            <p14:sldId id="629"/>
            <p14:sldId id="630"/>
            <p14:sldId id="266"/>
            <p14:sldId id="267"/>
            <p14:sldId id="631"/>
            <p14:sldId id="269"/>
            <p14:sldId id="270"/>
            <p14:sldId id="271"/>
            <p14:sldId id="272"/>
            <p14:sldId id="632"/>
            <p14:sldId id="274"/>
            <p14:sldId id="633"/>
            <p14:sldId id="634"/>
            <p14:sldId id="277"/>
            <p14:sldId id="278"/>
            <p14:sldId id="280"/>
            <p14:sldId id="281"/>
            <p14:sldId id="413"/>
            <p14:sldId id="292"/>
            <p14:sldId id="635"/>
            <p14:sldId id="636"/>
            <p14:sldId id="637"/>
            <p14:sldId id="638"/>
            <p14:sldId id="639"/>
            <p14:sldId id="640"/>
            <p14:sldId id="641"/>
            <p14:sldId id="414"/>
            <p14:sldId id="257"/>
            <p14:sldId id="303"/>
            <p14:sldId id="366"/>
            <p14:sldId id="335"/>
            <p14:sldId id="429"/>
            <p14:sldId id="430"/>
            <p14:sldId id="431"/>
            <p14:sldId id="286"/>
            <p14:sldId id="622"/>
            <p14:sldId id="436"/>
            <p14:sldId id="423"/>
            <p14:sldId id="336"/>
            <p14:sldId id="343"/>
            <p14:sldId id="344"/>
            <p14:sldId id="357"/>
            <p14:sldId id="354"/>
            <p14:sldId id="424"/>
            <p14:sldId id="623"/>
            <p14:sldId id="337"/>
            <p14:sldId id="368"/>
            <p14:sldId id="425"/>
            <p14:sldId id="624"/>
            <p14:sldId id="347"/>
            <p14:sldId id="350"/>
            <p14:sldId id="426"/>
            <p14:sldId id="427"/>
            <p14:sldId id="295"/>
            <p14:sldId id="433"/>
            <p14:sldId id="422"/>
            <p14:sldId id="417"/>
            <p14:sldId id="432"/>
            <p14:sldId id="625"/>
            <p14:sldId id="317"/>
            <p14:sldId id="621"/>
            <p14:sldId id="392"/>
            <p14:sldId id="369"/>
            <p14:sldId id="370"/>
            <p14:sldId id="371"/>
            <p14:sldId id="372"/>
            <p14:sldId id="373"/>
            <p14:sldId id="374"/>
            <p14:sldId id="375"/>
            <p14:sldId id="376"/>
            <p14:sldId id="377"/>
            <p14:sldId id="378"/>
            <p14:sldId id="299"/>
            <p14:sldId id="300"/>
            <p14:sldId id="305"/>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D73"/>
    <a:srgbClr val="232222"/>
    <a:srgbClr val="007673"/>
    <a:srgbClr val="192145"/>
    <a:srgbClr val="060746"/>
    <a:srgbClr val="64658D"/>
    <a:srgbClr val="8A8A8D"/>
    <a:srgbClr val="F7A700"/>
    <a:srgbClr val="0075C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698" autoAdjust="0"/>
    <p:restoredTop sz="94125" autoAdjust="0"/>
  </p:normalViewPr>
  <p:slideViewPr>
    <p:cSldViewPr snapToGrid="0" snapToObjects="1">
      <p:cViewPr varScale="1">
        <p:scale>
          <a:sx n="142" d="100"/>
          <a:sy n="142" d="100"/>
        </p:scale>
        <p:origin x="288" y="108"/>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117" Type="http://schemas.openxmlformats.org/officeDocument/2006/relationships/slide" Target="slides/slide100.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openxmlformats.org/officeDocument/2006/relationships/slide" Target="slides/slide67.xml"/><Relationship Id="rId89" Type="http://schemas.openxmlformats.org/officeDocument/2006/relationships/slide" Target="slides/slide72.xml"/><Relationship Id="rId112" Type="http://schemas.openxmlformats.org/officeDocument/2006/relationships/slide" Target="slides/slide95.xml"/><Relationship Id="rId133" Type="http://schemas.openxmlformats.org/officeDocument/2006/relationships/handoutMaster" Target="handoutMasters/handoutMaster1.xml"/><Relationship Id="rId16" Type="http://schemas.openxmlformats.org/officeDocument/2006/relationships/slideMaster" Target="slideMasters/slideMaster13.xml"/><Relationship Id="rId107" Type="http://schemas.openxmlformats.org/officeDocument/2006/relationships/slide" Target="slides/slide90.xml"/><Relationship Id="rId11" Type="http://schemas.openxmlformats.org/officeDocument/2006/relationships/slideMaster" Target="slideMasters/slideMaster8.xml"/><Relationship Id="rId32" Type="http://schemas.openxmlformats.org/officeDocument/2006/relationships/slide" Target="slides/slide15.xml"/><Relationship Id="rId37" Type="http://schemas.openxmlformats.org/officeDocument/2006/relationships/slide" Target="slides/slide20.xml"/><Relationship Id="rId53" Type="http://schemas.openxmlformats.org/officeDocument/2006/relationships/slide" Target="slides/slide36.xml"/><Relationship Id="rId58" Type="http://schemas.openxmlformats.org/officeDocument/2006/relationships/slide" Target="slides/slide41.xml"/><Relationship Id="rId74" Type="http://schemas.openxmlformats.org/officeDocument/2006/relationships/slide" Target="slides/slide57.xml"/><Relationship Id="rId79" Type="http://schemas.openxmlformats.org/officeDocument/2006/relationships/slide" Target="slides/slide62.xml"/><Relationship Id="rId102" Type="http://schemas.openxmlformats.org/officeDocument/2006/relationships/slide" Target="slides/slide85.xml"/><Relationship Id="rId123" Type="http://schemas.openxmlformats.org/officeDocument/2006/relationships/slide" Target="slides/slide106.xml"/><Relationship Id="rId128" Type="http://schemas.openxmlformats.org/officeDocument/2006/relationships/slide" Target="slides/slide111.xml"/><Relationship Id="rId5" Type="http://schemas.openxmlformats.org/officeDocument/2006/relationships/slideMaster" Target="slideMasters/slideMaster2.xml"/><Relationship Id="rId90" Type="http://schemas.openxmlformats.org/officeDocument/2006/relationships/slide" Target="slides/slide73.xml"/><Relationship Id="rId95" Type="http://schemas.openxmlformats.org/officeDocument/2006/relationships/slide" Target="slides/slide78.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slide" Target="slides/slide60.xml"/><Relationship Id="rId100" Type="http://schemas.openxmlformats.org/officeDocument/2006/relationships/slide" Target="slides/slide83.xml"/><Relationship Id="rId105" Type="http://schemas.openxmlformats.org/officeDocument/2006/relationships/slide" Target="slides/slide88.xml"/><Relationship Id="rId113" Type="http://schemas.openxmlformats.org/officeDocument/2006/relationships/slide" Target="slides/slide96.xml"/><Relationship Id="rId118" Type="http://schemas.openxmlformats.org/officeDocument/2006/relationships/slide" Target="slides/slide101.xml"/><Relationship Id="rId126" Type="http://schemas.openxmlformats.org/officeDocument/2006/relationships/slide" Target="slides/slide109.xml"/><Relationship Id="rId13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slide" Target="slides/slide63.xml"/><Relationship Id="rId85" Type="http://schemas.openxmlformats.org/officeDocument/2006/relationships/slide" Target="slides/slide68.xml"/><Relationship Id="rId93" Type="http://schemas.openxmlformats.org/officeDocument/2006/relationships/slide" Target="slides/slide76.xml"/><Relationship Id="rId98" Type="http://schemas.openxmlformats.org/officeDocument/2006/relationships/slide" Target="slides/slide81.xml"/><Relationship Id="rId121" Type="http://schemas.openxmlformats.org/officeDocument/2006/relationships/slide" Target="slides/slide104.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103" Type="http://schemas.openxmlformats.org/officeDocument/2006/relationships/slide" Target="slides/slide86.xml"/><Relationship Id="rId108" Type="http://schemas.openxmlformats.org/officeDocument/2006/relationships/slide" Target="slides/slide91.xml"/><Relationship Id="rId116" Type="http://schemas.openxmlformats.org/officeDocument/2006/relationships/slide" Target="slides/slide99.xml"/><Relationship Id="rId124" Type="http://schemas.openxmlformats.org/officeDocument/2006/relationships/slide" Target="slides/slide107.xml"/><Relationship Id="rId129" Type="http://schemas.openxmlformats.org/officeDocument/2006/relationships/slide" Target="slides/slide112.xml"/><Relationship Id="rId137" Type="http://schemas.openxmlformats.org/officeDocument/2006/relationships/tableStyles" Target="tableStyles.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slide" Target="slides/slide74.xml"/><Relationship Id="rId96" Type="http://schemas.openxmlformats.org/officeDocument/2006/relationships/slide" Target="slides/slide79.xml"/><Relationship Id="rId111" Type="http://schemas.openxmlformats.org/officeDocument/2006/relationships/slide" Target="slides/slide94.xml"/><Relationship Id="rId13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6" Type="http://schemas.openxmlformats.org/officeDocument/2006/relationships/slide" Target="slides/slide89.xml"/><Relationship Id="rId114" Type="http://schemas.openxmlformats.org/officeDocument/2006/relationships/slide" Target="slides/slide97.xml"/><Relationship Id="rId119" Type="http://schemas.openxmlformats.org/officeDocument/2006/relationships/slide" Target="slides/slide102.xml"/><Relationship Id="rId127" Type="http://schemas.openxmlformats.org/officeDocument/2006/relationships/slide" Target="slides/slide110.xml"/><Relationship Id="rId10" Type="http://schemas.openxmlformats.org/officeDocument/2006/relationships/slideMaster" Target="slideMasters/slideMaster7.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slide" Target="slides/slide77.xml"/><Relationship Id="rId99" Type="http://schemas.openxmlformats.org/officeDocument/2006/relationships/slide" Target="slides/slide82.xml"/><Relationship Id="rId101" Type="http://schemas.openxmlformats.org/officeDocument/2006/relationships/slide" Target="slides/slide84.xml"/><Relationship Id="rId122" Type="http://schemas.openxmlformats.org/officeDocument/2006/relationships/slide" Target="slides/slide105.xml"/><Relationship Id="rId130" Type="http://schemas.openxmlformats.org/officeDocument/2006/relationships/slide" Target="slides/slide113.xml"/><Relationship Id="rId13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1.xml"/><Relationship Id="rId39" Type="http://schemas.openxmlformats.org/officeDocument/2006/relationships/slide" Target="slides/slide22.xml"/><Relationship Id="rId109" Type="http://schemas.openxmlformats.org/officeDocument/2006/relationships/slide" Target="slides/slide9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97" Type="http://schemas.openxmlformats.org/officeDocument/2006/relationships/slide" Target="slides/slide80.xml"/><Relationship Id="rId104" Type="http://schemas.openxmlformats.org/officeDocument/2006/relationships/slide" Target="slides/slide87.xml"/><Relationship Id="rId120" Type="http://schemas.openxmlformats.org/officeDocument/2006/relationships/slide" Target="slides/slide103.xml"/><Relationship Id="rId125" Type="http://schemas.openxmlformats.org/officeDocument/2006/relationships/slide" Target="slides/slide108.xml"/><Relationship Id="rId7" Type="http://schemas.openxmlformats.org/officeDocument/2006/relationships/slideMaster" Target="slideMasters/slideMaster4.xml"/><Relationship Id="rId71" Type="http://schemas.openxmlformats.org/officeDocument/2006/relationships/slide" Target="slides/slide54.xml"/><Relationship Id="rId92" Type="http://schemas.openxmlformats.org/officeDocument/2006/relationships/slide" Target="slides/slide75.xml"/><Relationship Id="rId2" Type="http://schemas.openxmlformats.org/officeDocument/2006/relationships/customXml" Target="../customXml/item2.xml"/><Relationship Id="rId29" Type="http://schemas.openxmlformats.org/officeDocument/2006/relationships/slide" Target="slides/slide12.xml"/><Relationship Id="rId24" Type="http://schemas.openxmlformats.org/officeDocument/2006/relationships/slide" Target="slides/slide7.xml"/><Relationship Id="rId40" Type="http://schemas.openxmlformats.org/officeDocument/2006/relationships/slide" Target="slides/slide23.xml"/><Relationship Id="rId45" Type="http://schemas.openxmlformats.org/officeDocument/2006/relationships/slide" Target="slides/slide28.xml"/><Relationship Id="rId66" Type="http://schemas.openxmlformats.org/officeDocument/2006/relationships/slide" Target="slides/slide49.xml"/><Relationship Id="rId87" Type="http://schemas.openxmlformats.org/officeDocument/2006/relationships/slide" Target="slides/slide70.xml"/><Relationship Id="rId110" Type="http://schemas.openxmlformats.org/officeDocument/2006/relationships/slide" Target="slides/slide93.xml"/><Relationship Id="rId115" Type="http://schemas.openxmlformats.org/officeDocument/2006/relationships/slide" Target="slides/slide98.xml"/><Relationship Id="rId131" Type="http://schemas.openxmlformats.org/officeDocument/2006/relationships/slide" Target="slides/slide114.xml"/><Relationship Id="rId136" Type="http://schemas.openxmlformats.org/officeDocument/2006/relationships/theme" Target="theme/theme1.xml"/><Relationship Id="rId61" Type="http://schemas.openxmlformats.org/officeDocument/2006/relationships/slide" Target="slides/slide44.xml"/><Relationship Id="rId82" Type="http://schemas.openxmlformats.org/officeDocument/2006/relationships/slide" Target="slides/slide65.xml"/><Relationship Id="rId19"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1A5C30-28E8-4569-8F32-03A6415D7CDC}"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7D4C0BA0-AF46-434E-A2F3-7E027A0B06AE}">
      <dgm:prSet custT="1"/>
      <dgm:spPr>
        <a:solidFill>
          <a:srgbClr val="0070C0"/>
        </a:solidFill>
        <a:ln w="3175">
          <a:solidFill>
            <a:schemeClr val="bg1"/>
          </a:solidFill>
        </a:ln>
      </dgm:spPr>
      <dgm:t>
        <a:bodyPr/>
        <a:lstStyle/>
        <a:p>
          <a:pPr rtl="0"/>
          <a:r>
            <a:rPr lang="en-US" sz="1800" b="1" dirty="0">
              <a:effectLst/>
            </a:rPr>
            <a:t>MAY 1, 2019</a:t>
          </a:r>
        </a:p>
        <a:p>
          <a:pPr rtl="0"/>
          <a:r>
            <a:rPr lang="en-US" sz="1400" b="1" dirty="0">
              <a:effectLst/>
            </a:rPr>
            <a:t>CFA OPENS</a:t>
          </a:r>
        </a:p>
      </dgm:t>
    </dgm:pt>
    <dgm:pt modelId="{318BDEA7-180D-488E-8262-9DDED08D4B1C}" type="parTrans" cxnId="{B350B673-0C97-4BD6-A6F0-B08A4F8EC630}">
      <dgm:prSet/>
      <dgm:spPr/>
      <dgm:t>
        <a:bodyPr/>
        <a:lstStyle/>
        <a:p>
          <a:endParaRPr lang="en-US">
            <a:effectLst>
              <a:outerShdw blurRad="38100" dist="38100" dir="2700000" algn="tl">
                <a:srgbClr val="000000">
                  <a:alpha val="43137"/>
                </a:srgbClr>
              </a:outerShdw>
            </a:effectLst>
          </a:endParaRPr>
        </a:p>
      </dgm:t>
    </dgm:pt>
    <dgm:pt modelId="{5C92ED71-1FD1-4CB6-8F88-6A9605B0333F}" type="sibTrans" cxnId="{B350B673-0C97-4BD6-A6F0-B08A4F8EC630}">
      <dgm:prSet/>
      <dgm:spPr/>
      <dgm:t>
        <a:bodyPr/>
        <a:lstStyle/>
        <a:p>
          <a:endParaRPr lang="en-US">
            <a:effectLst>
              <a:outerShdw blurRad="38100" dist="38100" dir="2700000" algn="tl">
                <a:srgbClr val="000000">
                  <a:alpha val="43137"/>
                </a:srgbClr>
              </a:outerShdw>
            </a:effectLst>
          </a:endParaRPr>
        </a:p>
      </dgm:t>
    </dgm:pt>
    <dgm:pt modelId="{3E6C1990-ECDC-492A-8CEA-81F101257F77}">
      <dgm:prSet custT="1"/>
      <dgm:spPr>
        <a:solidFill>
          <a:srgbClr val="0070C0"/>
        </a:solidFill>
        <a:ln w="3175">
          <a:solidFill>
            <a:schemeClr val="bg1"/>
          </a:solidFill>
        </a:ln>
      </dgm:spPr>
      <dgm:t>
        <a:bodyPr/>
        <a:lstStyle/>
        <a:p>
          <a:pPr defTabSz="1066800" rtl="0">
            <a:lnSpc>
              <a:spcPct val="90000"/>
            </a:lnSpc>
            <a:spcBef>
              <a:spcPct val="0"/>
            </a:spcBef>
            <a:spcAft>
              <a:spcPct val="35000"/>
            </a:spcAft>
          </a:pPr>
          <a:r>
            <a:rPr lang="en-US" sz="1800" b="1" dirty="0">
              <a:effectLst/>
            </a:rPr>
            <a:t>JULY 26, 2019</a:t>
          </a:r>
        </a:p>
        <a:p>
          <a:pPr defTabSz="1066800" rtl="0">
            <a:lnSpc>
              <a:spcPct val="90000"/>
            </a:lnSpc>
            <a:spcBef>
              <a:spcPct val="0"/>
            </a:spcBef>
            <a:spcAft>
              <a:spcPct val="35000"/>
            </a:spcAft>
          </a:pPr>
          <a:r>
            <a:rPr lang="en-US" sz="1400" b="1" i="0" cap="small" baseline="0" dirty="0">
              <a:effectLst/>
            </a:rPr>
            <a:t>CFA CLOSES AT 4 PM SHARP - NO LATE SUBMISSIONS!</a:t>
          </a:r>
        </a:p>
      </dgm:t>
    </dgm:pt>
    <dgm:pt modelId="{32155AC7-84C2-4CFA-A469-CFB93A989679}" type="parTrans" cxnId="{F2BCDB27-006F-401B-9B03-0199129F5A19}">
      <dgm:prSet/>
      <dgm:spPr/>
      <dgm:t>
        <a:bodyPr/>
        <a:lstStyle/>
        <a:p>
          <a:endParaRPr lang="en-US">
            <a:effectLst>
              <a:outerShdw blurRad="38100" dist="38100" dir="2700000" algn="tl">
                <a:srgbClr val="000000">
                  <a:alpha val="43137"/>
                </a:srgbClr>
              </a:outerShdw>
            </a:effectLst>
          </a:endParaRPr>
        </a:p>
      </dgm:t>
    </dgm:pt>
    <dgm:pt modelId="{57085665-B319-49DB-A1A9-D9F0BA8EA0F6}" type="sibTrans" cxnId="{F2BCDB27-006F-401B-9B03-0199129F5A19}">
      <dgm:prSet/>
      <dgm:spPr/>
      <dgm:t>
        <a:bodyPr/>
        <a:lstStyle/>
        <a:p>
          <a:endParaRPr lang="en-US">
            <a:effectLst>
              <a:outerShdw blurRad="38100" dist="38100" dir="2700000" algn="tl">
                <a:srgbClr val="000000">
                  <a:alpha val="43137"/>
                </a:srgbClr>
              </a:outerShdw>
            </a:effectLst>
          </a:endParaRPr>
        </a:p>
      </dgm:t>
    </dgm:pt>
    <dgm:pt modelId="{54418B44-27D8-4E6D-B524-8808AA8AB765}">
      <dgm:prSet custT="1"/>
      <dgm:spPr>
        <a:solidFill>
          <a:srgbClr val="0070C0"/>
        </a:solidFill>
        <a:ln w="3175">
          <a:solidFill>
            <a:schemeClr val="bg1"/>
          </a:solidFill>
        </a:ln>
        <a:effectLst/>
      </dgm:spPr>
      <dgm:t>
        <a:bodyPr/>
        <a:lstStyle/>
        <a:p>
          <a:pPr rtl="0"/>
          <a:r>
            <a:rPr lang="en-US" sz="1800" b="1" dirty="0">
              <a:effectLst/>
              <a:latin typeface="+mn-lt"/>
            </a:rPr>
            <a:t>OCTOBER 1, 2019</a:t>
          </a:r>
        </a:p>
        <a:p>
          <a:pPr rtl="0"/>
          <a:r>
            <a:rPr lang="en-US" sz="1400" b="1" cap="all" baseline="0" dirty="0">
              <a:effectLst/>
              <a:latin typeface="+mn-lt"/>
            </a:rPr>
            <a:t>Regional Council Updates and Scores Due</a:t>
          </a:r>
        </a:p>
      </dgm:t>
    </dgm:pt>
    <dgm:pt modelId="{3D2EA146-80C1-4383-8721-48D015786FE2}" type="parTrans" cxnId="{9ACE6A2E-C634-41EB-B791-13E8A6F333C4}">
      <dgm:prSet/>
      <dgm:spPr/>
      <dgm:t>
        <a:bodyPr/>
        <a:lstStyle/>
        <a:p>
          <a:endParaRPr lang="en-US">
            <a:effectLst>
              <a:outerShdw blurRad="38100" dist="38100" dir="2700000" algn="tl">
                <a:srgbClr val="000000">
                  <a:alpha val="43137"/>
                </a:srgbClr>
              </a:outerShdw>
            </a:effectLst>
          </a:endParaRPr>
        </a:p>
      </dgm:t>
    </dgm:pt>
    <dgm:pt modelId="{AE0E21DA-6AE7-4274-923A-59BD871DBAC0}" type="sibTrans" cxnId="{9ACE6A2E-C634-41EB-B791-13E8A6F333C4}">
      <dgm:prSet/>
      <dgm:spPr/>
      <dgm:t>
        <a:bodyPr/>
        <a:lstStyle/>
        <a:p>
          <a:endParaRPr lang="en-US">
            <a:effectLst>
              <a:outerShdw blurRad="38100" dist="38100" dir="2700000" algn="tl">
                <a:srgbClr val="000000">
                  <a:alpha val="43137"/>
                </a:srgbClr>
              </a:outerShdw>
            </a:effectLst>
          </a:endParaRPr>
        </a:p>
      </dgm:t>
    </dgm:pt>
    <dgm:pt modelId="{AEC02CE5-1F15-4F85-A4B2-4C43958A774E}">
      <dgm:prSet/>
      <dgm:spPr>
        <a:solidFill>
          <a:srgbClr val="0070C0"/>
        </a:solidFill>
        <a:ln w="3175">
          <a:solidFill>
            <a:schemeClr val="bg1"/>
          </a:solidFill>
        </a:ln>
      </dgm:spPr>
      <dgm:t>
        <a:bodyPr/>
        <a:lstStyle/>
        <a:p>
          <a:pPr rtl="0"/>
          <a:r>
            <a:rPr lang="en-US" b="1" dirty="0">
              <a:effectLst/>
              <a:latin typeface="+mn-lt"/>
            </a:rPr>
            <a:t>LATE FALL</a:t>
          </a:r>
        </a:p>
        <a:p>
          <a:pPr rtl="0"/>
          <a:r>
            <a:rPr lang="en-US" b="1" dirty="0">
              <a:solidFill>
                <a:srgbClr val="FFA900"/>
              </a:solidFill>
              <a:effectLst/>
              <a:latin typeface="+mn-lt"/>
            </a:rPr>
            <a:t>ROUND IX AWARDS CEREMONY</a:t>
          </a:r>
        </a:p>
      </dgm:t>
    </dgm:pt>
    <dgm:pt modelId="{FC69375A-CFD6-4918-BB33-7585747457B2}" type="sibTrans" cxnId="{7F000E7F-44DC-4222-917D-95DE85A3898E}">
      <dgm:prSet/>
      <dgm:spPr/>
      <dgm:t>
        <a:bodyPr/>
        <a:lstStyle/>
        <a:p>
          <a:endParaRPr lang="en-US"/>
        </a:p>
      </dgm:t>
    </dgm:pt>
    <dgm:pt modelId="{1B631752-5779-4656-904D-2BF5B018527E}" type="parTrans" cxnId="{7F000E7F-44DC-4222-917D-95DE85A3898E}">
      <dgm:prSet/>
      <dgm:spPr/>
      <dgm:t>
        <a:bodyPr/>
        <a:lstStyle/>
        <a:p>
          <a:endParaRPr lang="en-US"/>
        </a:p>
      </dgm:t>
    </dgm:pt>
    <dgm:pt modelId="{0F1ACF0D-E689-DA42-B051-F9EF194AB154}" type="pres">
      <dgm:prSet presAssocID="{201A5C30-28E8-4569-8F32-03A6415D7CDC}" presName="Name0" presStyleCnt="0">
        <dgm:presLayoutVars>
          <dgm:dir/>
          <dgm:animLvl val="lvl"/>
          <dgm:resizeHandles val="exact"/>
        </dgm:presLayoutVars>
      </dgm:prSet>
      <dgm:spPr/>
    </dgm:pt>
    <dgm:pt modelId="{1D1A8E16-C8B8-DB41-A0DE-D36567D9FA3D}" type="pres">
      <dgm:prSet presAssocID="{AEC02CE5-1F15-4F85-A4B2-4C43958A774E}" presName="boxAndChildren" presStyleCnt="0"/>
      <dgm:spPr/>
    </dgm:pt>
    <dgm:pt modelId="{E50CF5C3-1F1C-F84E-818D-F29578B5B80C}" type="pres">
      <dgm:prSet presAssocID="{AEC02CE5-1F15-4F85-A4B2-4C43958A774E}" presName="parentTextBox" presStyleLbl="node1" presStyleIdx="0" presStyleCnt="4"/>
      <dgm:spPr/>
    </dgm:pt>
    <dgm:pt modelId="{9808DEC8-3A36-6F4A-994F-59DAE151046B}" type="pres">
      <dgm:prSet presAssocID="{AE0E21DA-6AE7-4274-923A-59BD871DBAC0}" presName="sp" presStyleCnt="0"/>
      <dgm:spPr/>
    </dgm:pt>
    <dgm:pt modelId="{D627D7CC-1C1C-B540-BBC2-804740D84D32}" type="pres">
      <dgm:prSet presAssocID="{54418B44-27D8-4E6D-B524-8808AA8AB765}" presName="arrowAndChildren" presStyleCnt="0"/>
      <dgm:spPr/>
    </dgm:pt>
    <dgm:pt modelId="{75E24178-2576-AA42-BB24-7B9FB3CDF8FC}" type="pres">
      <dgm:prSet presAssocID="{54418B44-27D8-4E6D-B524-8808AA8AB765}" presName="parentTextArrow" presStyleLbl="node1" presStyleIdx="1" presStyleCnt="4"/>
      <dgm:spPr/>
    </dgm:pt>
    <dgm:pt modelId="{AC2B88A7-19EB-1D44-8692-49DDF8B07743}" type="pres">
      <dgm:prSet presAssocID="{57085665-B319-49DB-A1A9-D9F0BA8EA0F6}" presName="sp" presStyleCnt="0"/>
      <dgm:spPr/>
    </dgm:pt>
    <dgm:pt modelId="{5157DF26-E36F-0E4E-B3EC-350BD063870A}" type="pres">
      <dgm:prSet presAssocID="{3E6C1990-ECDC-492A-8CEA-81F101257F77}" presName="arrowAndChildren" presStyleCnt="0"/>
      <dgm:spPr/>
    </dgm:pt>
    <dgm:pt modelId="{C10A7E26-B567-F04B-8346-A70E75C4C4DE}" type="pres">
      <dgm:prSet presAssocID="{3E6C1990-ECDC-492A-8CEA-81F101257F77}" presName="parentTextArrow" presStyleLbl="node1" presStyleIdx="2" presStyleCnt="4"/>
      <dgm:spPr/>
    </dgm:pt>
    <dgm:pt modelId="{7A64C3BF-3A6F-7349-B8E5-556C82012551}" type="pres">
      <dgm:prSet presAssocID="{5C92ED71-1FD1-4CB6-8F88-6A9605B0333F}" presName="sp" presStyleCnt="0"/>
      <dgm:spPr/>
    </dgm:pt>
    <dgm:pt modelId="{03F79E1B-51CE-0442-9341-526D82D2B737}" type="pres">
      <dgm:prSet presAssocID="{7D4C0BA0-AF46-434E-A2F3-7E027A0B06AE}" presName="arrowAndChildren" presStyleCnt="0"/>
      <dgm:spPr/>
    </dgm:pt>
    <dgm:pt modelId="{87360EA9-BAE0-2340-A7BB-A47DE4933D84}" type="pres">
      <dgm:prSet presAssocID="{7D4C0BA0-AF46-434E-A2F3-7E027A0B06AE}" presName="parentTextArrow" presStyleLbl="node1" presStyleIdx="3" presStyleCnt="4"/>
      <dgm:spPr/>
    </dgm:pt>
  </dgm:ptLst>
  <dgm:cxnLst>
    <dgm:cxn modelId="{B237BF06-FF64-F147-8375-8BAD6F02DCB6}" type="presOf" srcId="{AEC02CE5-1F15-4F85-A4B2-4C43958A774E}" destId="{E50CF5C3-1F1C-F84E-818D-F29578B5B80C}" srcOrd="0" destOrd="0" presId="urn:microsoft.com/office/officeart/2005/8/layout/process4"/>
    <dgm:cxn modelId="{1E4D8127-0B8A-6F48-889B-CABF682DF11D}" type="presOf" srcId="{201A5C30-28E8-4569-8F32-03A6415D7CDC}" destId="{0F1ACF0D-E689-DA42-B051-F9EF194AB154}" srcOrd="0" destOrd="0" presId="urn:microsoft.com/office/officeart/2005/8/layout/process4"/>
    <dgm:cxn modelId="{F2BCDB27-006F-401B-9B03-0199129F5A19}" srcId="{201A5C30-28E8-4569-8F32-03A6415D7CDC}" destId="{3E6C1990-ECDC-492A-8CEA-81F101257F77}" srcOrd="1" destOrd="0" parTransId="{32155AC7-84C2-4CFA-A469-CFB93A989679}" sibTransId="{57085665-B319-49DB-A1A9-D9F0BA8EA0F6}"/>
    <dgm:cxn modelId="{9ACE6A2E-C634-41EB-B791-13E8A6F333C4}" srcId="{201A5C30-28E8-4569-8F32-03A6415D7CDC}" destId="{54418B44-27D8-4E6D-B524-8808AA8AB765}" srcOrd="2" destOrd="0" parTransId="{3D2EA146-80C1-4383-8721-48D015786FE2}" sibTransId="{AE0E21DA-6AE7-4274-923A-59BD871DBAC0}"/>
    <dgm:cxn modelId="{CD1C1473-7649-924F-B155-F3025A1B143E}" type="presOf" srcId="{3E6C1990-ECDC-492A-8CEA-81F101257F77}" destId="{C10A7E26-B567-F04B-8346-A70E75C4C4DE}" srcOrd="0" destOrd="0" presId="urn:microsoft.com/office/officeart/2005/8/layout/process4"/>
    <dgm:cxn modelId="{B350B673-0C97-4BD6-A6F0-B08A4F8EC630}" srcId="{201A5C30-28E8-4569-8F32-03A6415D7CDC}" destId="{7D4C0BA0-AF46-434E-A2F3-7E027A0B06AE}" srcOrd="0" destOrd="0" parTransId="{318BDEA7-180D-488E-8262-9DDED08D4B1C}" sibTransId="{5C92ED71-1FD1-4CB6-8F88-6A9605B0333F}"/>
    <dgm:cxn modelId="{4D45637A-8893-F04E-8732-B55F7962FEE6}" type="presOf" srcId="{54418B44-27D8-4E6D-B524-8808AA8AB765}" destId="{75E24178-2576-AA42-BB24-7B9FB3CDF8FC}" srcOrd="0" destOrd="0" presId="urn:microsoft.com/office/officeart/2005/8/layout/process4"/>
    <dgm:cxn modelId="{7F000E7F-44DC-4222-917D-95DE85A3898E}" srcId="{201A5C30-28E8-4569-8F32-03A6415D7CDC}" destId="{AEC02CE5-1F15-4F85-A4B2-4C43958A774E}" srcOrd="3" destOrd="0" parTransId="{1B631752-5779-4656-904D-2BF5B018527E}" sibTransId="{FC69375A-CFD6-4918-BB33-7585747457B2}"/>
    <dgm:cxn modelId="{B50481FA-3F9A-BB4E-89D6-D32DC93C6447}" type="presOf" srcId="{7D4C0BA0-AF46-434E-A2F3-7E027A0B06AE}" destId="{87360EA9-BAE0-2340-A7BB-A47DE4933D84}" srcOrd="0" destOrd="0" presId="urn:microsoft.com/office/officeart/2005/8/layout/process4"/>
    <dgm:cxn modelId="{128A38E9-812A-E442-BF4C-A33C2DBB81B0}" type="presParOf" srcId="{0F1ACF0D-E689-DA42-B051-F9EF194AB154}" destId="{1D1A8E16-C8B8-DB41-A0DE-D36567D9FA3D}" srcOrd="0" destOrd="0" presId="urn:microsoft.com/office/officeart/2005/8/layout/process4"/>
    <dgm:cxn modelId="{0E11FA84-632A-9C4D-9328-6FE51A67112F}" type="presParOf" srcId="{1D1A8E16-C8B8-DB41-A0DE-D36567D9FA3D}" destId="{E50CF5C3-1F1C-F84E-818D-F29578B5B80C}" srcOrd="0" destOrd="0" presId="urn:microsoft.com/office/officeart/2005/8/layout/process4"/>
    <dgm:cxn modelId="{076E92E6-BC20-484C-9A6C-08F49384BE11}" type="presParOf" srcId="{0F1ACF0D-E689-DA42-B051-F9EF194AB154}" destId="{9808DEC8-3A36-6F4A-994F-59DAE151046B}" srcOrd="1" destOrd="0" presId="urn:microsoft.com/office/officeart/2005/8/layout/process4"/>
    <dgm:cxn modelId="{41042C81-228B-F24A-BBCA-57F1632224C0}" type="presParOf" srcId="{0F1ACF0D-E689-DA42-B051-F9EF194AB154}" destId="{D627D7CC-1C1C-B540-BBC2-804740D84D32}" srcOrd="2" destOrd="0" presId="urn:microsoft.com/office/officeart/2005/8/layout/process4"/>
    <dgm:cxn modelId="{BBD76ABC-F62D-CC44-A0D2-9217836C67AC}" type="presParOf" srcId="{D627D7CC-1C1C-B540-BBC2-804740D84D32}" destId="{75E24178-2576-AA42-BB24-7B9FB3CDF8FC}" srcOrd="0" destOrd="0" presId="urn:microsoft.com/office/officeart/2005/8/layout/process4"/>
    <dgm:cxn modelId="{4C9D5C1D-2653-2648-BBB9-8C3A569EB7C0}" type="presParOf" srcId="{0F1ACF0D-E689-DA42-B051-F9EF194AB154}" destId="{AC2B88A7-19EB-1D44-8692-49DDF8B07743}" srcOrd="3" destOrd="0" presId="urn:microsoft.com/office/officeart/2005/8/layout/process4"/>
    <dgm:cxn modelId="{647C9308-6161-B044-852C-C7E596E8A2C4}" type="presParOf" srcId="{0F1ACF0D-E689-DA42-B051-F9EF194AB154}" destId="{5157DF26-E36F-0E4E-B3EC-350BD063870A}" srcOrd="4" destOrd="0" presId="urn:microsoft.com/office/officeart/2005/8/layout/process4"/>
    <dgm:cxn modelId="{67267DCF-F5FB-9949-A663-5DA8037854DF}" type="presParOf" srcId="{5157DF26-E36F-0E4E-B3EC-350BD063870A}" destId="{C10A7E26-B567-F04B-8346-A70E75C4C4DE}" srcOrd="0" destOrd="0" presId="urn:microsoft.com/office/officeart/2005/8/layout/process4"/>
    <dgm:cxn modelId="{BF888005-EF93-5C46-89B8-F1914BFF41C5}" type="presParOf" srcId="{0F1ACF0D-E689-DA42-B051-F9EF194AB154}" destId="{7A64C3BF-3A6F-7349-B8E5-556C82012551}" srcOrd="5" destOrd="0" presId="urn:microsoft.com/office/officeart/2005/8/layout/process4"/>
    <dgm:cxn modelId="{47555A2A-E566-934C-BA08-407E510A2F2F}" type="presParOf" srcId="{0F1ACF0D-E689-DA42-B051-F9EF194AB154}" destId="{03F79E1B-51CE-0442-9341-526D82D2B737}" srcOrd="6" destOrd="0" presId="urn:microsoft.com/office/officeart/2005/8/layout/process4"/>
    <dgm:cxn modelId="{5E5A0C90-69BB-5F44-BC9D-5D679FD79129}" type="presParOf" srcId="{03F79E1B-51CE-0442-9341-526D82D2B737}" destId="{87360EA9-BAE0-2340-A7BB-A47DE4933D84}"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0CF5C3-1F1C-F84E-818D-F29578B5B80C}">
      <dsp:nvSpPr>
        <dsp:cNvPr id="0" name=""/>
        <dsp:cNvSpPr/>
      </dsp:nvSpPr>
      <dsp:spPr>
        <a:xfrm>
          <a:off x="0" y="2879410"/>
          <a:ext cx="9642763" cy="629944"/>
        </a:xfrm>
        <a:prstGeom prst="rect">
          <a:avLst/>
        </a:prstGeom>
        <a:solidFill>
          <a:srgbClr val="0070C0"/>
        </a:solidFill>
        <a:ln w="31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rtl="0">
            <a:lnSpc>
              <a:spcPct val="90000"/>
            </a:lnSpc>
            <a:spcBef>
              <a:spcPct val="0"/>
            </a:spcBef>
            <a:spcAft>
              <a:spcPct val="35000"/>
            </a:spcAft>
            <a:buNone/>
          </a:pPr>
          <a:r>
            <a:rPr lang="en-US" sz="1300" b="1" kern="1200" dirty="0">
              <a:effectLst/>
              <a:latin typeface="+mn-lt"/>
            </a:rPr>
            <a:t>LATE FALL</a:t>
          </a:r>
        </a:p>
        <a:p>
          <a:pPr marL="0" lvl="0" indent="0" algn="ctr" defTabSz="577850" rtl="0">
            <a:lnSpc>
              <a:spcPct val="90000"/>
            </a:lnSpc>
            <a:spcBef>
              <a:spcPct val="0"/>
            </a:spcBef>
            <a:spcAft>
              <a:spcPct val="35000"/>
            </a:spcAft>
            <a:buNone/>
          </a:pPr>
          <a:r>
            <a:rPr lang="en-US" sz="1300" b="1" kern="1200" dirty="0">
              <a:solidFill>
                <a:srgbClr val="FFA900"/>
              </a:solidFill>
              <a:effectLst/>
              <a:latin typeface="+mn-lt"/>
            </a:rPr>
            <a:t>ROUND IX AWARDS CEREMONY</a:t>
          </a:r>
        </a:p>
      </dsp:txBody>
      <dsp:txXfrm>
        <a:off x="0" y="2879410"/>
        <a:ext cx="9642763" cy="629944"/>
      </dsp:txXfrm>
    </dsp:sp>
    <dsp:sp modelId="{75E24178-2576-AA42-BB24-7B9FB3CDF8FC}">
      <dsp:nvSpPr>
        <dsp:cNvPr id="0" name=""/>
        <dsp:cNvSpPr/>
      </dsp:nvSpPr>
      <dsp:spPr>
        <a:xfrm rot="10800000">
          <a:off x="0" y="1920004"/>
          <a:ext cx="9642763" cy="968854"/>
        </a:xfrm>
        <a:prstGeom prst="upArrowCallout">
          <a:avLst/>
        </a:prstGeom>
        <a:solidFill>
          <a:srgbClr val="0070C0"/>
        </a:solidFill>
        <a:ln w="31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0">
            <a:lnSpc>
              <a:spcPct val="90000"/>
            </a:lnSpc>
            <a:spcBef>
              <a:spcPct val="0"/>
            </a:spcBef>
            <a:spcAft>
              <a:spcPct val="35000"/>
            </a:spcAft>
            <a:buNone/>
          </a:pPr>
          <a:r>
            <a:rPr lang="en-US" sz="1800" b="1" kern="1200" dirty="0">
              <a:effectLst/>
              <a:latin typeface="+mn-lt"/>
            </a:rPr>
            <a:t>OCTOBER 1, 2019</a:t>
          </a:r>
        </a:p>
        <a:p>
          <a:pPr marL="0" lvl="0" indent="0" algn="ctr" defTabSz="800100" rtl="0">
            <a:lnSpc>
              <a:spcPct val="90000"/>
            </a:lnSpc>
            <a:spcBef>
              <a:spcPct val="0"/>
            </a:spcBef>
            <a:spcAft>
              <a:spcPct val="35000"/>
            </a:spcAft>
            <a:buNone/>
          </a:pPr>
          <a:r>
            <a:rPr lang="en-US" sz="1400" b="1" kern="1200" cap="all" baseline="0" dirty="0">
              <a:effectLst/>
              <a:latin typeface="+mn-lt"/>
            </a:rPr>
            <a:t>Regional Council Updates and Scores Due</a:t>
          </a:r>
        </a:p>
      </dsp:txBody>
      <dsp:txXfrm rot="10800000">
        <a:off x="0" y="1920004"/>
        <a:ext cx="9642763" cy="629532"/>
      </dsp:txXfrm>
    </dsp:sp>
    <dsp:sp modelId="{C10A7E26-B567-F04B-8346-A70E75C4C4DE}">
      <dsp:nvSpPr>
        <dsp:cNvPr id="0" name=""/>
        <dsp:cNvSpPr/>
      </dsp:nvSpPr>
      <dsp:spPr>
        <a:xfrm rot="10800000">
          <a:off x="0" y="960598"/>
          <a:ext cx="9642763" cy="968854"/>
        </a:xfrm>
        <a:prstGeom prst="upArrowCallout">
          <a:avLst/>
        </a:prstGeom>
        <a:solidFill>
          <a:srgbClr val="0070C0"/>
        </a:solidFill>
        <a:ln w="31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1066800" rtl="0">
            <a:lnSpc>
              <a:spcPct val="90000"/>
            </a:lnSpc>
            <a:spcBef>
              <a:spcPct val="0"/>
            </a:spcBef>
            <a:spcAft>
              <a:spcPct val="35000"/>
            </a:spcAft>
            <a:buNone/>
          </a:pPr>
          <a:r>
            <a:rPr lang="en-US" sz="1800" b="1" kern="1200" dirty="0">
              <a:effectLst/>
            </a:rPr>
            <a:t>JULY 26, 2019</a:t>
          </a:r>
        </a:p>
        <a:p>
          <a:pPr marL="0" lvl="0" indent="0" algn="ctr" defTabSz="1066800" rtl="0">
            <a:lnSpc>
              <a:spcPct val="90000"/>
            </a:lnSpc>
            <a:spcBef>
              <a:spcPct val="0"/>
            </a:spcBef>
            <a:spcAft>
              <a:spcPct val="35000"/>
            </a:spcAft>
            <a:buNone/>
          </a:pPr>
          <a:r>
            <a:rPr lang="en-US" sz="1400" b="1" i="0" kern="1200" cap="small" baseline="0" dirty="0">
              <a:effectLst/>
            </a:rPr>
            <a:t>CFA CLOSES AT 4 PM SHARP - NO LATE SUBMISSIONS!</a:t>
          </a:r>
        </a:p>
      </dsp:txBody>
      <dsp:txXfrm rot="10800000">
        <a:off x="0" y="960598"/>
        <a:ext cx="9642763" cy="629532"/>
      </dsp:txXfrm>
    </dsp:sp>
    <dsp:sp modelId="{87360EA9-BAE0-2340-A7BB-A47DE4933D84}">
      <dsp:nvSpPr>
        <dsp:cNvPr id="0" name=""/>
        <dsp:cNvSpPr/>
      </dsp:nvSpPr>
      <dsp:spPr>
        <a:xfrm rot="10800000">
          <a:off x="0" y="1193"/>
          <a:ext cx="9642763" cy="968854"/>
        </a:xfrm>
        <a:prstGeom prst="upArrowCallout">
          <a:avLst/>
        </a:prstGeom>
        <a:solidFill>
          <a:srgbClr val="0070C0"/>
        </a:solidFill>
        <a:ln w="317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0">
            <a:lnSpc>
              <a:spcPct val="90000"/>
            </a:lnSpc>
            <a:spcBef>
              <a:spcPct val="0"/>
            </a:spcBef>
            <a:spcAft>
              <a:spcPct val="35000"/>
            </a:spcAft>
            <a:buNone/>
          </a:pPr>
          <a:r>
            <a:rPr lang="en-US" sz="1800" b="1" kern="1200" dirty="0">
              <a:effectLst/>
            </a:rPr>
            <a:t>MAY 1, 2019</a:t>
          </a:r>
        </a:p>
        <a:p>
          <a:pPr marL="0" lvl="0" indent="0" algn="ctr" defTabSz="800100" rtl="0">
            <a:lnSpc>
              <a:spcPct val="90000"/>
            </a:lnSpc>
            <a:spcBef>
              <a:spcPct val="0"/>
            </a:spcBef>
            <a:spcAft>
              <a:spcPct val="35000"/>
            </a:spcAft>
            <a:buNone/>
          </a:pPr>
          <a:r>
            <a:rPr lang="en-US" sz="1400" b="1" kern="1200" dirty="0">
              <a:effectLst/>
            </a:rPr>
            <a:t>CFA OPENS</a:t>
          </a:r>
        </a:p>
      </dsp:txBody>
      <dsp:txXfrm rot="10800000">
        <a:off x="0" y="1193"/>
        <a:ext cx="9642763" cy="629532"/>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4820"/>
          </a:xfrm>
          <a:prstGeom prst="rect">
            <a:avLst/>
          </a:prstGeom>
        </p:spPr>
        <p:txBody>
          <a:bodyPr vert="horz" lIns="93162" tIns="46581" rIns="93162" bIns="46581" rtlCol="0"/>
          <a:lstStyle>
            <a:lvl1pPr algn="l">
              <a:defRPr sz="1200"/>
            </a:lvl1pPr>
          </a:lstStyle>
          <a:p>
            <a:endParaRPr lang="en-US"/>
          </a:p>
        </p:txBody>
      </p:sp>
      <p:sp>
        <p:nvSpPr>
          <p:cNvPr id="3" name="Date Placeholder 2"/>
          <p:cNvSpPr>
            <a:spLocks noGrp="1"/>
          </p:cNvSpPr>
          <p:nvPr>
            <p:ph type="dt" sz="quarter" idx="1"/>
          </p:nvPr>
        </p:nvSpPr>
        <p:spPr>
          <a:xfrm>
            <a:off x="3970939" y="2"/>
            <a:ext cx="3037840" cy="464820"/>
          </a:xfrm>
          <a:prstGeom prst="rect">
            <a:avLst/>
          </a:prstGeom>
        </p:spPr>
        <p:txBody>
          <a:bodyPr vert="horz" lIns="93162" tIns="46581" rIns="93162" bIns="46581" rtlCol="0"/>
          <a:lstStyle>
            <a:lvl1pPr algn="r">
              <a:defRPr sz="1200"/>
            </a:lvl1pPr>
          </a:lstStyle>
          <a:p>
            <a:fld id="{FE7D9A30-65AF-477C-9007-D4CE2FC117C7}" type="datetimeFigureOut">
              <a:rPr lang="en-US" smtClean="0"/>
              <a:t>6/4/2019</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62" tIns="46581" rIns="93162" bIns="46581" rtlCol="0" anchor="b"/>
          <a:lstStyle>
            <a:lvl1pPr algn="l">
              <a:defRPr sz="1200"/>
            </a:lvl1pPr>
          </a:lstStyle>
          <a:p>
            <a:endParaRPr lang="en-US"/>
          </a:p>
        </p:txBody>
      </p:sp>
      <p:sp>
        <p:nvSpPr>
          <p:cNvPr id="5" name="Slide Number Placeholder 4"/>
          <p:cNvSpPr>
            <a:spLocks noGrp="1"/>
          </p:cNvSpPr>
          <p:nvPr>
            <p:ph type="sldNum" sz="quarter" idx="3"/>
          </p:nvPr>
        </p:nvSpPr>
        <p:spPr>
          <a:xfrm>
            <a:off x="3970939" y="8829967"/>
            <a:ext cx="3037840" cy="464820"/>
          </a:xfrm>
          <a:prstGeom prst="rect">
            <a:avLst/>
          </a:prstGeom>
        </p:spPr>
        <p:txBody>
          <a:bodyPr vert="horz" lIns="93162" tIns="46581" rIns="93162" bIns="46581" rtlCol="0" anchor="b"/>
          <a:lstStyle>
            <a:lvl1pPr algn="r">
              <a:defRPr sz="1200"/>
            </a:lvl1pPr>
          </a:lstStyle>
          <a:p>
            <a:fld id="{EEEF5FDA-2505-4179-92EA-910DF95AA773}" type="slidenum">
              <a:rPr lang="en-US" smtClean="0"/>
              <a:t>‹#›</a:t>
            </a:fld>
            <a:endParaRPr lang="en-US"/>
          </a:p>
        </p:txBody>
      </p:sp>
    </p:spTree>
    <p:extLst>
      <p:ext uri="{BB962C8B-B14F-4D97-AF65-F5344CB8AC3E}">
        <p14:creationId xmlns:p14="http://schemas.microsoft.com/office/powerpoint/2010/main" val="20598956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4820"/>
          </a:xfrm>
          <a:prstGeom prst="rect">
            <a:avLst/>
          </a:prstGeom>
        </p:spPr>
        <p:txBody>
          <a:bodyPr vert="horz" lIns="93162" tIns="46581" rIns="93162" bIns="46581" rtlCol="0"/>
          <a:lstStyle>
            <a:lvl1pPr algn="l">
              <a:defRPr sz="1200"/>
            </a:lvl1pPr>
          </a:lstStyle>
          <a:p>
            <a:endParaRPr lang="en-US"/>
          </a:p>
        </p:txBody>
      </p:sp>
      <p:sp>
        <p:nvSpPr>
          <p:cNvPr id="3" name="Date Placeholder 2"/>
          <p:cNvSpPr>
            <a:spLocks noGrp="1"/>
          </p:cNvSpPr>
          <p:nvPr>
            <p:ph type="dt" idx="1"/>
          </p:nvPr>
        </p:nvSpPr>
        <p:spPr>
          <a:xfrm>
            <a:off x="3970939" y="2"/>
            <a:ext cx="3037840" cy="464820"/>
          </a:xfrm>
          <a:prstGeom prst="rect">
            <a:avLst/>
          </a:prstGeom>
        </p:spPr>
        <p:txBody>
          <a:bodyPr vert="horz" lIns="93162" tIns="46581" rIns="93162" bIns="46581" rtlCol="0"/>
          <a:lstStyle>
            <a:lvl1pPr algn="r">
              <a:defRPr sz="1200"/>
            </a:lvl1pPr>
          </a:lstStyle>
          <a:p>
            <a:fld id="{FFA23BE5-32F7-451D-932E-BCA19D51B756}" type="datetimeFigureOut">
              <a:rPr lang="en-US" smtClean="0"/>
              <a:t>6/4/2019</a:t>
            </a:fld>
            <a:endParaRPr lang="en-US"/>
          </a:p>
        </p:txBody>
      </p:sp>
      <p:sp>
        <p:nvSpPr>
          <p:cNvPr id="4" name="Slide Image Placeholder 3"/>
          <p:cNvSpPr>
            <a:spLocks noGrp="1" noRot="1" noChangeAspect="1"/>
          </p:cNvSpPr>
          <p:nvPr>
            <p:ph type="sldImg" idx="2"/>
          </p:nvPr>
        </p:nvSpPr>
        <p:spPr>
          <a:xfrm>
            <a:off x="406400" y="698500"/>
            <a:ext cx="6197600" cy="3486150"/>
          </a:xfrm>
          <a:prstGeom prst="rect">
            <a:avLst/>
          </a:prstGeom>
          <a:noFill/>
          <a:ln w="12700">
            <a:solidFill>
              <a:prstClr val="black"/>
            </a:solidFill>
          </a:ln>
        </p:spPr>
        <p:txBody>
          <a:bodyPr vert="horz" lIns="93162" tIns="46581" rIns="93162" bIns="46581" rtlCol="0" anchor="ctr"/>
          <a:lstStyle/>
          <a:p>
            <a:endParaRPr lang="en-US"/>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3162" tIns="46581" rIns="93162" bIns="4658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62" tIns="46581" rIns="93162" bIns="46581" rtlCol="0" anchor="b"/>
          <a:lstStyle>
            <a:lvl1pPr algn="l">
              <a:defRPr sz="1200"/>
            </a:lvl1pPr>
          </a:lstStyle>
          <a:p>
            <a:endParaRPr lang="en-US"/>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62" tIns="46581" rIns="93162" bIns="46581" rtlCol="0" anchor="b"/>
          <a:lstStyle>
            <a:lvl1pPr algn="r">
              <a:defRPr sz="1200"/>
            </a:lvl1pPr>
          </a:lstStyle>
          <a:p>
            <a:fld id="{BE486361-2C8C-4326-A77F-F96531D8D04A}" type="slidenum">
              <a:rPr lang="en-US" smtClean="0"/>
              <a:t>‹#›</a:t>
            </a:fld>
            <a:endParaRPr lang="en-US"/>
          </a:p>
        </p:txBody>
      </p:sp>
    </p:spTree>
    <p:extLst>
      <p:ext uri="{BB962C8B-B14F-4D97-AF65-F5344CB8AC3E}">
        <p14:creationId xmlns:p14="http://schemas.microsoft.com/office/powerpoint/2010/main" val="3252158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1</a:t>
            </a:fld>
            <a:endParaRPr lang="en-US"/>
          </a:p>
        </p:txBody>
      </p:sp>
    </p:spTree>
    <p:extLst>
      <p:ext uri="{BB962C8B-B14F-4D97-AF65-F5344CB8AC3E}">
        <p14:creationId xmlns:p14="http://schemas.microsoft.com/office/powerpoint/2010/main" val="25978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0228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2989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98576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37762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1592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9508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13040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3370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18</a:t>
            </a:fld>
            <a:endParaRPr lang="en-US"/>
          </a:p>
        </p:txBody>
      </p:sp>
    </p:spTree>
    <p:extLst>
      <p:ext uri="{BB962C8B-B14F-4D97-AF65-F5344CB8AC3E}">
        <p14:creationId xmlns:p14="http://schemas.microsoft.com/office/powerpoint/2010/main" val="2915836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128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2</a:t>
            </a:fld>
            <a:endParaRPr lang="en-US"/>
          </a:p>
        </p:txBody>
      </p:sp>
    </p:spTree>
    <p:extLst>
      <p:ext uri="{BB962C8B-B14F-4D97-AF65-F5344CB8AC3E}">
        <p14:creationId xmlns:p14="http://schemas.microsoft.com/office/powerpoint/2010/main" val="2347930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r>
              <a:rPr lang="en-US" dirty="0"/>
              <a:t>Governor Cuomo created the Regional Economic Development Councils to transform the State’s economic development process from the top down approach of years past to a bottom</a:t>
            </a:r>
            <a:r>
              <a:rPr lang="en-US" baseline="0" dirty="0"/>
              <a:t> up approach, where economic development decisions are being made locally by the regional business, academic, and non-profit leaders. The REDC process has built the framework for this process to economic growth and the results have been tremendous.</a:t>
            </a:r>
          </a:p>
          <a:p>
            <a:endParaRPr lang="en-US" baseline="0" dirty="0"/>
          </a:p>
          <a:p>
            <a:r>
              <a:rPr lang="en-US" baseline="0" dirty="0"/>
              <a:t>Since 2011:</a:t>
            </a:r>
          </a:p>
          <a:p>
            <a:r>
              <a:rPr lang="en-US" baseline="0" dirty="0"/>
              <a:t>Over 6.1 Billion has been awarded or committed to support over 7,300 projects statewide, which will lead to the creation and retention of 230,000 jobs.</a:t>
            </a:r>
          </a:p>
          <a:p>
            <a:endParaRPr lang="en-US" baseline="0" dirty="0"/>
          </a:p>
          <a:p>
            <a:r>
              <a:rPr lang="en-US" baseline="0" dirty="0"/>
              <a:t>Additionally, over 1,000 businesses have received funding for startup and expansion.</a:t>
            </a:r>
          </a:p>
          <a:p>
            <a:endParaRPr lang="en-US" baseline="0" dirty="0"/>
          </a:p>
          <a:p>
            <a:r>
              <a:rPr lang="en-US" baseline="0" dirty="0"/>
              <a:t>The regional council process has also incentivized additional private sector investment at a ratio of 5 to 1. </a:t>
            </a:r>
            <a:r>
              <a:rPr lang="en-US" b="1" baseline="0" dirty="0"/>
              <a:t>STRESS IMPORTANCE OF PRIVATE SECTOR LEVERAGE, ESPECIALLY FOR ESD GRANT APPLICANTS/APPLICANTS SEEKING PRIORITY PROJECT STATUS.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649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51375" y="400050"/>
            <a:ext cx="3579813" cy="2005013"/>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8242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r>
              <a:rPr lang="en-US" dirty="0"/>
              <a:t>In 2019, t</a:t>
            </a:r>
            <a:r>
              <a:rPr lang="en-US" baseline="0" dirty="0"/>
              <a:t>here continues to be an unprecedented amount of funding directed to the Regional Council process. With more resources available, it will lead to more opportunities to increase the economic growth and quality of life in all 10 regions.</a:t>
            </a:r>
          </a:p>
          <a:p>
            <a:endParaRPr lang="en-US" baseline="0" dirty="0"/>
          </a:p>
          <a:p>
            <a:r>
              <a:rPr lang="en-US" baseline="0" dirty="0"/>
              <a:t>Regional Councils will be competing for funds from three different sources: </a:t>
            </a:r>
          </a:p>
          <a:p>
            <a:endParaRPr lang="en-US" baseline="0" dirty="0"/>
          </a:p>
          <a:p>
            <a:r>
              <a:rPr lang="en-US" baseline="0" dirty="0"/>
              <a:t>Up to $150 million in ESD capital grants and $75 million in excelsior tax credits; which all 10 regions will be eligible for;</a:t>
            </a:r>
          </a:p>
          <a:p>
            <a:endParaRPr lang="en-US" baseline="0" dirty="0"/>
          </a:p>
          <a:p>
            <a:r>
              <a:rPr lang="en-US" baseline="0" dirty="0"/>
              <a:t>Over </a:t>
            </a:r>
            <a:r>
              <a:rPr lang="en-US" baseline="0" dirty="0">
                <a:solidFill>
                  <a:srgbClr val="FF0000"/>
                </a:solidFill>
              </a:rPr>
              <a:t>$525 million </a:t>
            </a:r>
            <a:r>
              <a:rPr lang="en-US" baseline="0" dirty="0"/>
              <a:t>in additional funding from various state agencies which all 10 regions will be eligible to receive; and</a:t>
            </a:r>
          </a:p>
          <a:p>
            <a:endParaRPr lang="en-US" baseline="0" dirty="0"/>
          </a:p>
          <a:p>
            <a:r>
              <a:rPr lang="en-US" baseline="0" dirty="0"/>
              <a:t>$10 million to one selected downtown in each region.</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7126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r>
              <a:rPr lang="en-US" dirty="0"/>
              <a:t>The</a:t>
            </a:r>
            <a:r>
              <a:rPr lang="en-US" baseline="0" dirty="0"/>
              <a:t> total amount of funding available for the competition in 2019 is over $750 Million. </a:t>
            </a:r>
          </a:p>
          <a:p>
            <a:endParaRPr lang="en-US" baseline="0" dirty="0"/>
          </a:p>
          <a:p>
            <a:r>
              <a:rPr lang="en-US" baseline="0" dirty="0"/>
              <a:t>The funding is available from over 30 programs across 10 state agencies.  </a:t>
            </a:r>
          </a:p>
          <a:p>
            <a:endParaRPr lang="en-US" baseline="0" dirty="0"/>
          </a:p>
          <a:p>
            <a:r>
              <a:rPr lang="en-US" baseline="0" dirty="0"/>
              <a:t>Here you can see how that funding breaks down across the various agencies and programs.  This information is also available online in the Available Resource Guide at regionalcouncils.ny.gov </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9688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r>
              <a:rPr lang="en-US" dirty="0"/>
              <a:t>As part of this year’s competition,</a:t>
            </a:r>
            <a:r>
              <a:rPr lang="en-US" baseline="0" dirty="0"/>
              <a:t> each regional council will be required to:</a:t>
            </a:r>
          </a:p>
          <a:p>
            <a:endParaRPr lang="en-US" baseline="0" dirty="0"/>
          </a:p>
          <a:p>
            <a:pPr marL="171450" lvl="0" indent="-171450">
              <a:buFont typeface="Arial" panose="020B0604020202020204" pitchFamily="34" charset="0"/>
              <a:buChar char="•"/>
            </a:pPr>
            <a:r>
              <a:rPr lang="en-US" sz="1123" kern="1200" dirty="0">
                <a:solidFill>
                  <a:schemeClr val="tx1"/>
                </a:solidFill>
                <a:effectLst/>
                <a:latin typeface="+mn-lt"/>
                <a:ea typeface="+mn-ea"/>
                <a:cs typeface="+mn-cs"/>
              </a:rPr>
              <a:t>Work with local businesses and communities to identify childcare needs and develop potential solutions to these needs and service gaps. </a:t>
            </a:r>
          </a:p>
          <a:p>
            <a:pPr marL="0" lvl="0" indent="0">
              <a:buFont typeface="Arial" panose="020B0604020202020204" pitchFamily="34" charset="0"/>
              <a:buNone/>
            </a:pPr>
            <a:endParaRPr lang="en-US" sz="1123"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123" kern="1200" dirty="0">
                <a:solidFill>
                  <a:schemeClr val="tx1"/>
                </a:solidFill>
                <a:effectLst/>
                <a:latin typeface="+mn-lt"/>
                <a:ea typeface="+mn-ea"/>
                <a:cs typeface="+mn-cs"/>
              </a:rPr>
              <a:t>Develop an environmental justice strategy for the region as it relates to economic development. </a:t>
            </a:r>
          </a:p>
          <a:p>
            <a:pPr marL="171450" lvl="0" indent="-171450">
              <a:buFont typeface="Arial" panose="020B0604020202020204" pitchFamily="34" charset="0"/>
              <a:buChar char="•"/>
            </a:pPr>
            <a:endParaRPr lang="en-US" sz="1123"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123" kern="1200" dirty="0">
                <a:solidFill>
                  <a:schemeClr val="tx1"/>
                </a:solidFill>
                <a:effectLst/>
                <a:latin typeface="+mn-lt"/>
                <a:ea typeface="+mn-ea"/>
                <a:cs typeface="+mn-cs"/>
              </a:rPr>
              <a:t>Support the Downtown Revitalization Plans and downtown projects.  In addition to the individual DRI plans, we are asking the Councils to identify best practices for community development and place making – these can be informed by what you have seen working in the winning DRI communities, and should also take into account what is necessary to keep communities moving forward.  Think </a:t>
            </a:r>
            <a:r>
              <a:rPr lang="en-US" sz="1123" kern="1200" dirty="0" err="1">
                <a:solidFill>
                  <a:schemeClr val="tx1"/>
                </a:solidFill>
                <a:effectLst/>
                <a:latin typeface="+mn-lt"/>
                <a:ea typeface="+mn-ea"/>
                <a:cs typeface="+mn-cs"/>
              </a:rPr>
              <a:t>SmartCities</a:t>
            </a:r>
            <a:r>
              <a:rPr lang="en-US" sz="1123" kern="1200" dirty="0">
                <a:solidFill>
                  <a:schemeClr val="tx1"/>
                </a:solidFill>
                <a:effectLst/>
                <a:latin typeface="+mn-lt"/>
                <a:ea typeface="+mn-ea"/>
                <a:cs typeface="+mn-cs"/>
              </a:rPr>
              <a:t>, smart growth, and sustainability.  Downtown projects that implement one or more of your region’s community development strategies should be prioritized by the Council. To help implement this priority, we have made an extra $1 million available for feasibility planning, and $2 million available for Brownfield Opportunity Areas. </a:t>
            </a:r>
          </a:p>
          <a:p>
            <a:pPr marL="171450" lvl="0" indent="-171450">
              <a:buFont typeface="Arial" panose="020B0604020202020204" pitchFamily="34" charset="0"/>
              <a:buChar char="•"/>
            </a:pPr>
            <a:endParaRPr lang="en-US" sz="1123" kern="1200" dirty="0">
              <a:solidFill>
                <a:schemeClr val="tx1"/>
              </a:solidFill>
              <a:effectLst/>
              <a:latin typeface="+mn-lt"/>
              <a:ea typeface="+mn-ea"/>
              <a:cs typeface="+mn-cs"/>
            </a:endParaRPr>
          </a:p>
          <a:p>
            <a:pPr marL="0" indent="0">
              <a:buFont typeface="Arial" panose="020B0604020202020204" pitchFamily="34" charset="0"/>
              <a:buNone/>
            </a:pPr>
            <a:r>
              <a:rPr lang="en-US" sz="1123" kern="1200" dirty="0">
                <a:solidFill>
                  <a:schemeClr val="tx1"/>
                </a:solidFill>
                <a:effectLst/>
                <a:latin typeface="+mn-lt"/>
                <a:ea typeface="+mn-ea"/>
                <a:cs typeface="+mn-cs"/>
              </a:rPr>
              <a:t>Additionally, as always, we ask you to </a:t>
            </a:r>
          </a:p>
          <a:p>
            <a:pPr marL="171450" lvl="0" indent="-171450">
              <a:buFont typeface="Arial" panose="020B0604020202020204" pitchFamily="34" charset="0"/>
              <a:buChar char="•"/>
            </a:pPr>
            <a:r>
              <a:rPr lang="en-US" sz="1123" kern="1200" dirty="0">
                <a:solidFill>
                  <a:schemeClr val="tx1"/>
                </a:solidFill>
                <a:effectLst/>
                <a:latin typeface="+mn-lt"/>
                <a:ea typeface="+mn-ea"/>
                <a:cs typeface="+mn-cs"/>
              </a:rPr>
              <a:t>Implement regional strategies and continue to build and expand the project pipeline</a:t>
            </a:r>
          </a:p>
          <a:p>
            <a:pPr marL="171450" lvl="0" indent="-171450">
              <a:buFont typeface="Arial" panose="020B0604020202020204" pitchFamily="34" charset="0"/>
              <a:buChar char="•"/>
            </a:pPr>
            <a:r>
              <a:rPr lang="en-US" sz="1123" kern="1200" dirty="0">
                <a:solidFill>
                  <a:schemeClr val="tx1"/>
                </a:solidFill>
                <a:effectLst/>
                <a:latin typeface="+mn-lt"/>
                <a:ea typeface="+mn-ea"/>
                <a:cs typeface="+mn-cs"/>
              </a:rPr>
              <a:t>Update ongoing regional initiatives and priorities outlined in prior round strategic plans</a:t>
            </a:r>
          </a:p>
          <a:p>
            <a:pPr marL="171450" lvl="0" indent="-171450">
              <a:buFont typeface="Arial" panose="020B0604020202020204" pitchFamily="34" charset="0"/>
              <a:buChar char="•"/>
            </a:pPr>
            <a:r>
              <a:rPr lang="en-US" sz="1123" kern="1200" dirty="0">
                <a:solidFill>
                  <a:schemeClr val="tx1"/>
                </a:solidFill>
                <a:effectLst/>
                <a:latin typeface="+mn-lt"/>
                <a:ea typeface="+mn-ea"/>
                <a:cs typeface="+mn-cs"/>
              </a:rPr>
              <a:t>Utilize and report on key indicators or performance measures that track regional strategies and/or regionally significant issues</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sz="1123" kern="1200" dirty="0">
                <a:solidFill>
                  <a:schemeClr val="tx1"/>
                </a:solidFill>
                <a:effectLst/>
                <a:latin typeface="+mn-lt"/>
                <a:ea typeface="+mn-ea"/>
                <a:cs typeface="+mn-cs"/>
              </a:rPr>
              <a:t>The competition places an emphasis on a</a:t>
            </a:r>
            <a:r>
              <a:rPr lang="en-US" sz="1123" kern="1200" baseline="0" dirty="0">
                <a:solidFill>
                  <a:schemeClr val="tx1"/>
                </a:solidFill>
                <a:effectLst/>
                <a:latin typeface="+mn-lt"/>
                <a:ea typeface="+mn-ea"/>
                <a:cs typeface="+mn-cs"/>
              </a:rPr>
              <a:t> </a:t>
            </a:r>
            <a:r>
              <a:rPr lang="en-US" sz="1123" kern="1200" dirty="0">
                <a:solidFill>
                  <a:schemeClr val="tx1"/>
                </a:solidFill>
                <a:effectLst/>
                <a:latin typeface="+mn-lt"/>
                <a:ea typeface="+mn-ea"/>
                <a:cs typeface="+mn-cs"/>
              </a:rPr>
              <a:t>Region’s ability to demonstrate how the actions of the Councils have moved the needle forward in the past year.  Progress made without state investment can and should be highlighted, but must demonstrate a direct link to the Councils’ strategy.  Funds will be awarded to regions that showcase their ability to advance the region’s strategy. </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32455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696913"/>
            <a:ext cx="6197600" cy="348615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Round 9 the ten Regional Economic Development Councils will again be a driving force in the CFA process.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Regional Councils will use the CFA as a support mechanism to identify priority projects that demonstrate the greatest potential for job growth and economic opportunity within the context of each region’s strategic plan.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Each Council will develop a clear process that applicants will use to bring their potential projects to the attention of the councils or the Regional Council’s Executive Directors. </a:t>
            </a:r>
            <a:endParaRPr lang="en-US" dirty="0"/>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Here is the timeline for the CFA process in round 9.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CFA opened on May 1</a:t>
            </a:r>
            <a:r>
              <a:rPr lang="en-US" sz="1200" kern="1200" baseline="30000" dirty="0">
                <a:solidFill>
                  <a:schemeClr val="tx1"/>
                </a:solidFill>
                <a:effectLst/>
                <a:latin typeface="+mn-lt"/>
                <a:ea typeface="+mn-ea"/>
                <a:cs typeface="+mn-cs"/>
              </a:rPr>
              <a:t>st</a:t>
            </a:r>
            <a:r>
              <a:rPr lang="en-US" sz="1200" kern="1200" baseline="0" dirty="0">
                <a:solidFill>
                  <a:schemeClr val="tx1"/>
                </a:solidFill>
                <a:effectLst/>
                <a:latin typeface="+mn-lt"/>
                <a:ea typeface="+mn-ea"/>
                <a:cs typeface="+mn-cs"/>
              </a:rPr>
              <a:t> 9</a:t>
            </a:r>
            <a:r>
              <a:rPr lang="en-US" sz="1200" kern="1200" dirty="0">
                <a:solidFill>
                  <a:schemeClr val="tx1"/>
                </a:solidFill>
                <a:effectLst/>
                <a:latin typeface="+mn-lt"/>
                <a:ea typeface="+mn-ea"/>
                <a:cs typeface="+mn-cs"/>
              </a:rPr>
              <a:t>am.  It will remain open for competitive programs until July 26, 2019</a:t>
            </a:r>
            <a:r>
              <a:rPr lang="en-US" sz="1200" kern="1200" baseline="0" dirty="0">
                <a:solidFill>
                  <a:schemeClr val="tx1"/>
                </a:solidFill>
                <a:effectLst/>
                <a:latin typeface="+mn-lt"/>
                <a:ea typeface="+mn-ea"/>
                <a:cs typeface="+mn-cs"/>
              </a:rPr>
              <a:t> at 4PM</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CFAs must be submitted online </a:t>
            </a:r>
            <a:r>
              <a:rPr lang="en-US" sz="1200" b="1" kern="1200" dirty="0">
                <a:solidFill>
                  <a:schemeClr val="tx1"/>
                </a:solidFill>
                <a:effectLst/>
                <a:latin typeface="+mn-lt"/>
                <a:ea typeface="+mn-ea"/>
                <a:cs typeface="+mn-cs"/>
              </a:rPr>
              <a:t>by 4:00 PM on July 26, 2019. NO EXCEPTIONS (stress importance)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Prior to making award announcements, each Regional Council will complete their review of the CFAs submitted. Each Regional Council will submit to the state there progress reports as well as their scores which will be due</a:t>
            </a:r>
            <a:r>
              <a:rPr lang="en-US" sz="1200" kern="1200" baseline="0" dirty="0">
                <a:solidFill>
                  <a:schemeClr val="tx1"/>
                </a:solidFill>
                <a:effectLst/>
                <a:latin typeface="+mn-lt"/>
                <a:ea typeface="+mn-ea"/>
                <a:cs typeface="+mn-cs"/>
              </a:rPr>
              <a:t> on </a:t>
            </a:r>
            <a:r>
              <a:rPr lang="en-US" sz="1200" b="1" kern="1200" baseline="0" dirty="0">
                <a:solidFill>
                  <a:schemeClr val="tx1"/>
                </a:solidFill>
                <a:effectLst/>
                <a:latin typeface="+mn-lt"/>
                <a:ea typeface="+mn-ea"/>
                <a:cs typeface="+mn-cs"/>
              </a:rPr>
              <a:t>October 1 at 5:00pm</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State agencies with programs included in the CFA will also complete their technical review during this time period.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anticipated that awards will be made in the Fall of 2019.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61867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r>
              <a:rPr lang="en-US" dirty="0"/>
              <a:t>This</a:t>
            </a:r>
            <a:r>
              <a:rPr lang="en-US" baseline="0" dirty="0"/>
              <a:t> year there will be another round of the </a:t>
            </a:r>
            <a:r>
              <a:rPr lang="en-US" dirty="0"/>
              <a:t>Downtown Revitalization Initiative</a:t>
            </a:r>
            <a:r>
              <a:rPr lang="en-US" baseline="0" dirty="0"/>
              <a:t>.</a:t>
            </a:r>
            <a:endParaRPr lang="en-US" dirty="0"/>
          </a:p>
          <a:p>
            <a:endParaRPr lang="en-US" dirty="0"/>
          </a:p>
          <a:p>
            <a:r>
              <a:rPr lang="en-US" dirty="0"/>
              <a:t>Urban centers</a:t>
            </a:r>
            <a:r>
              <a:rPr lang="en-US" baseline="0" dirty="0"/>
              <a:t> are where young people and jobs are moving- they’re a catalyst for economic growth.  We will catalyze and incentivize downtown revitalization through a statewide competition.  </a:t>
            </a:r>
          </a:p>
          <a:p>
            <a:endParaRPr lang="en-US" baseline="0" dirty="0"/>
          </a:p>
          <a:p>
            <a:r>
              <a:rPr lang="en-US" dirty="0"/>
              <a:t>Once again,</a:t>
            </a:r>
            <a:r>
              <a:rPr lang="en-US" baseline="0" dirty="0"/>
              <a:t> each</a:t>
            </a:r>
            <a:r>
              <a:rPr lang="en-US" dirty="0"/>
              <a:t> REDC</a:t>
            </a:r>
            <a:r>
              <a:rPr lang="en-US" baseline="0" dirty="0"/>
              <a:t> will nominate </a:t>
            </a:r>
            <a:r>
              <a:rPr lang="en-US" dirty="0"/>
              <a:t>one downtown and each downtown will be the focus of $10M of concentrated funding.</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Community </a:t>
            </a:r>
            <a:r>
              <a:rPr lang="en-US" sz="1200" dirty="0">
                <a:solidFill>
                  <a:srgbClr val="007673"/>
                </a:solidFill>
              </a:rPr>
              <a:t>should be positioned as ripe for development and have the ability to capitalize on recent job growth to attract tomorrow’s workforce.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7673"/>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Each Downtown will have an expert planning firm help build their strategic investment plan and identify projects to implement the plan.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7673"/>
                </a:solidFill>
              </a:rPr>
              <a:t>CFA projects will receive priority points if they advance downtown revitalization regardless of the designated community.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dirty="0">
                <a:solidFill>
                  <a:srgbClr val="007673"/>
                </a:solidFill>
              </a:rPr>
              <a:t>Applications</a:t>
            </a:r>
            <a:r>
              <a:rPr lang="en-US" sz="1200" baseline="0" dirty="0">
                <a:solidFill>
                  <a:srgbClr val="007673"/>
                </a:solidFill>
              </a:rPr>
              <a:t> must be submitted to the REDC by May 31, 2019.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32296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r>
              <a:rPr lang="en-US" dirty="0"/>
              <a:t>In</a:t>
            </a:r>
            <a:r>
              <a:rPr lang="en-US" baseline="0" dirty="0"/>
              <a:t> addition to the Downtown Revitalization Initiative, each REDC may provide an update on prior round priorities and ongoing state initiatives. </a:t>
            </a:r>
          </a:p>
          <a:p>
            <a:endParaRPr lang="en-US" baseline="0" dirty="0"/>
          </a:p>
          <a:p>
            <a:pPr marL="0" marR="0" lvl="0" indent="0" algn="l" defTabSz="855878" rtl="0" eaLnBrk="1" fontAlgn="auto" latinLnBrk="0" hangingPunct="1">
              <a:lnSpc>
                <a:spcPct val="100000"/>
              </a:lnSpc>
              <a:spcBef>
                <a:spcPts val="0"/>
              </a:spcBef>
              <a:spcAft>
                <a:spcPts val="0"/>
              </a:spcAft>
              <a:buClrTx/>
              <a:buSzTx/>
              <a:buFontTx/>
              <a:buNone/>
              <a:tabLst/>
              <a:defRPr/>
            </a:pPr>
            <a:r>
              <a:rPr lang="en-US" sz="1100" dirty="0">
                <a:solidFill>
                  <a:schemeClr val="bg1"/>
                </a:solidFill>
              </a:rPr>
              <a:t>Regions are no longer required to report on these initiatives as part of the competition, but may provide updates on progress made around these priorities as it relates to their strategic plan. </a:t>
            </a:r>
          </a:p>
          <a:p>
            <a:endParaRPr lang="en-US" baseline="0" dirty="0"/>
          </a:p>
          <a:p>
            <a:r>
              <a:rPr lang="en-US" baseline="0" dirty="0"/>
              <a:t>Those initiatives include:</a:t>
            </a:r>
          </a:p>
          <a:p>
            <a:endParaRPr lang="en-US" baseline="0" dirty="0"/>
          </a:p>
          <a:p>
            <a:r>
              <a:rPr lang="en-US" baseline="0" dirty="0"/>
              <a:t>Identify projects that will implement the regions cluster action plan</a:t>
            </a:r>
          </a:p>
          <a:p>
            <a:endParaRPr lang="en-US" baseline="0" dirty="0"/>
          </a:p>
          <a:p>
            <a:r>
              <a:rPr lang="en-US" baseline="0" dirty="0"/>
              <a:t>An update to their “Opportunity Agenda” plans;</a:t>
            </a:r>
          </a:p>
          <a:p>
            <a:endParaRPr lang="en-US" baseline="0" dirty="0"/>
          </a:p>
          <a:p>
            <a:r>
              <a:rPr lang="en-US" baseline="0" dirty="0"/>
              <a:t>Identify and endorse preferred business incubators and Hot Spots</a:t>
            </a:r>
          </a:p>
          <a:p>
            <a:endParaRPr lang="en-US" baseline="0" dirty="0"/>
          </a:p>
          <a:p>
            <a:r>
              <a:rPr lang="en-US" baseline="0" dirty="0"/>
              <a:t>Promote increased participation by Veterans in the CFA process; and</a:t>
            </a:r>
          </a:p>
          <a:p>
            <a:endParaRPr lang="en-US" baseline="0" dirty="0"/>
          </a:p>
          <a:p>
            <a:r>
              <a:rPr lang="en-US" baseline="0" dirty="0"/>
              <a:t>Finally, continue efforts to engage local governments in the process.</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95594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These are some priorities to keep in mind while forming</a:t>
            </a:r>
            <a:r>
              <a:rPr lang="en-US" sz="1200" kern="1200" baseline="0" dirty="0">
                <a:solidFill>
                  <a:schemeClr val="tx1"/>
                </a:solidFill>
                <a:effectLst/>
                <a:latin typeface="+mn-lt"/>
                <a:ea typeface="+mn-ea"/>
                <a:cs typeface="+mn-cs"/>
              </a:rPr>
              <a:t> </a:t>
            </a:r>
            <a:r>
              <a:rPr lang="en-US" sz="1200" b="1" kern="1200" baseline="0" dirty="0">
                <a:solidFill>
                  <a:schemeClr val="tx1"/>
                </a:solidFill>
                <a:effectLst/>
                <a:latin typeface="+mn-lt"/>
                <a:ea typeface="+mn-ea"/>
                <a:cs typeface="+mn-cs"/>
              </a:rPr>
              <a:t>your</a:t>
            </a:r>
            <a:r>
              <a:rPr lang="en-US" sz="1200" b="0" kern="1200" baseline="0" dirty="0">
                <a:solidFill>
                  <a:schemeClr val="tx1"/>
                </a:solidFill>
                <a:effectLst/>
                <a:latin typeface="+mn-lt"/>
                <a:ea typeface="+mn-ea"/>
                <a:cs typeface="+mn-cs"/>
              </a:rPr>
              <a:t> priorities and progress reports for this year.  These are New York State’s economic development strategies and are the backbone of the process we use when making investment decisions.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New York State drives economic growth by making investments that enforce four interconnecting strategies: </a:t>
            </a:r>
          </a:p>
          <a:p>
            <a:pPr lvl="0"/>
            <a:r>
              <a:rPr lang="en-US" sz="1200" b="1" kern="1200" dirty="0" err="1">
                <a:solidFill>
                  <a:schemeClr val="tx1"/>
                </a:solidFill>
                <a:effectLst/>
                <a:latin typeface="+mn-lt"/>
                <a:ea typeface="+mn-ea"/>
                <a:cs typeface="+mn-cs"/>
              </a:rPr>
              <a:t>Placemaking</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the notion that where investment occurs matters.  In order to attract a talented workforce, our built environment must emphasize creating accessible job centers, sustainable infrastructure and livable communities. </a:t>
            </a:r>
          </a:p>
          <a:p>
            <a:pPr lvl="0"/>
            <a:r>
              <a:rPr lang="en-US" sz="1200" b="1" kern="1200" dirty="0">
                <a:solidFill>
                  <a:schemeClr val="tx1"/>
                </a:solidFill>
                <a:effectLst/>
                <a:latin typeface="+mn-lt"/>
                <a:ea typeface="+mn-ea"/>
                <a:cs typeface="+mn-cs"/>
              </a:rPr>
              <a:t>Workforce</a:t>
            </a:r>
            <a:r>
              <a:rPr lang="en-US" sz="1200" kern="1200" dirty="0">
                <a:solidFill>
                  <a:schemeClr val="tx1"/>
                </a:solidFill>
                <a:effectLst/>
                <a:latin typeface="+mn-lt"/>
                <a:ea typeface="+mn-ea"/>
                <a:cs typeface="+mn-cs"/>
              </a:rPr>
              <a:t> is the belief that people drive the economy.  Targeted job training and education ensures that jobs in high-paying, in-demand, tradeable sectors are filled in an equitable way. </a:t>
            </a:r>
          </a:p>
          <a:p>
            <a:pPr lvl="0"/>
            <a:r>
              <a:rPr lang="en-US" sz="1200" b="1" kern="1200" dirty="0">
                <a:solidFill>
                  <a:schemeClr val="tx1"/>
                </a:solidFill>
                <a:effectLst/>
                <a:latin typeface="+mn-lt"/>
                <a:ea typeface="+mn-ea"/>
                <a:cs typeface="+mn-cs"/>
              </a:rPr>
              <a:t>Tradeable Sectors</a:t>
            </a:r>
            <a:r>
              <a:rPr lang="en-US" sz="1200" kern="1200" dirty="0">
                <a:solidFill>
                  <a:schemeClr val="tx1"/>
                </a:solidFill>
                <a:effectLst/>
                <a:latin typeface="+mn-lt"/>
                <a:ea typeface="+mn-ea"/>
                <a:cs typeface="+mn-cs"/>
              </a:rPr>
              <a:t> describes which industries New York State is targeting to increase export based employment opportunities.  They are the industry sectors that are part of a global market like manufacturing, agricultural products, and energy. </a:t>
            </a:r>
          </a:p>
          <a:p>
            <a:pPr lvl="0"/>
            <a:r>
              <a:rPr lang="en-US" sz="1200" b="1" kern="1200" dirty="0">
                <a:solidFill>
                  <a:schemeClr val="tx1"/>
                </a:solidFill>
                <a:effectLst/>
                <a:latin typeface="+mn-lt"/>
                <a:ea typeface="+mn-ea"/>
                <a:cs typeface="+mn-cs"/>
              </a:rPr>
              <a:t>Innovation</a:t>
            </a:r>
            <a:r>
              <a:rPr lang="en-US" sz="1200" kern="1200" dirty="0">
                <a:solidFill>
                  <a:schemeClr val="tx1"/>
                </a:solidFill>
                <a:effectLst/>
                <a:latin typeface="+mn-lt"/>
                <a:ea typeface="+mn-ea"/>
                <a:cs typeface="+mn-cs"/>
              </a:rPr>
              <a:t> is the strategy of investing in creating synergies between research and commercialization to drive the economy forward.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Regional Councils are asked to address statewide priorities in a way that is uniquely tailored to the region and which complements the regional vision. </a:t>
            </a:r>
            <a:endParaRPr lang="en-US" baseline="0"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58461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Finally, this is a quote from an article written about Buffalo’s Northland Workforce Training Center, but I think it sums</a:t>
            </a:r>
            <a:r>
              <a:rPr lang="en-US" sz="1200" kern="1200" baseline="0" dirty="0">
                <a:solidFill>
                  <a:schemeClr val="tx1"/>
                </a:solidFill>
                <a:effectLst/>
                <a:latin typeface="+mn-lt"/>
                <a:ea typeface="+mn-ea"/>
                <a:cs typeface="+mn-cs"/>
              </a:rPr>
              <a:t> up what we’re doing through this process, and the road we want to continue to go down…</a:t>
            </a:r>
            <a:endParaRPr lang="en-US" baseline="0"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5171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3</a:t>
            </a:fld>
            <a:endParaRPr lang="en-US"/>
          </a:p>
        </p:txBody>
      </p:sp>
    </p:spTree>
    <p:extLst>
      <p:ext uri="{BB962C8B-B14F-4D97-AF65-F5344CB8AC3E}">
        <p14:creationId xmlns:p14="http://schemas.microsoft.com/office/powerpoint/2010/main" val="26850182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13040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96128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32</a:t>
            </a:fld>
            <a:endParaRPr lang="en-US"/>
          </a:p>
        </p:txBody>
      </p:sp>
    </p:spTree>
    <p:extLst>
      <p:ext uri="{BB962C8B-B14F-4D97-AF65-F5344CB8AC3E}">
        <p14:creationId xmlns:p14="http://schemas.microsoft.com/office/powerpoint/2010/main" val="35788627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91675" y="514350"/>
            <a:ext cx="2484438" cy="13922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45BD41-2CE6-464E-8536-46E343541C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00545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0" y="3486823"/>
            <a:ext cx="7710286" cy="2853451"/>
          </a:xfrm>
        </p:spPr>
        <p:txBody>
          <a:bodyPr/>
          <a:lstStyle/>
          <a:p>
            <a:r>
              <a:rPr lang="en-US" dirty="0"/>
              <a:t> </a:t>
            </a:r>
          </a:p>
        </p:txBody>
      </p:sp>
      <p:sp>
        <p:nvSpPr>
          <p:cNvPr id="4" name="Slide Number Placeholder 3"/>
          <p:cNvSpPr>
            <a:spLocks noGrp="1"/>
          </p:cNvSpPr>
          <p:nvPr>
            <p:ph type="sldNum" sz="quarter" idx="10"/>
          </p:nvPr>
        </p:nvSpPr>
        <p:spPr>
          <a:xfrm>
            <a:off x="5460911" y="6881768"/>
            <a:ext cx="4176957" cy="364271"/>
          </a:xfrm>
        </p:spPr>
        <p:txBody>
          <a:bodyPr/>
          <a:lstStyle/>
          <a:p>
            <a:pPr marL="0" marR="0" lvl="0" indent="0" algn="r" defTabSz="888711" rtl="0" eaLnBrk="1" fontAlgn="auto" latinLnBrk="0" hangingPunct="1">
              <a:lnSpc>
                <a:spcPct val="100000"/>
              </a:lnSpc>
              <a:spcBef>
                <a:spcPts val="0"/>
              </a:spcBef>
              <a:spcAft>
                <a:spcPts val="0"/>
              </a:spcAft>
              <a:buClrTx/>
              <a:buSzTx/>
              <a:buFontTx/>
              <a:buNone/>
              <a:tabLst/>
              <a:defRPr/>
            </a:pPr>
            <a:fld id="{C545BD41-2CE6-464E-8536-46E343541CE5}" type="slidenum">
              <a:rPr kumimoji="0" lang="en-US" sz="9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888711" rtl="0" eaLnBrk="1" fontAlgn="auto" latinLnBrk="0" hangingPunct="1">
                <a:lnSpc>
                  <a:spcPct val="100000"/>
                </a:lnSpc>
                <a:spcBef>
                  <a:spcPts val="0"/>
                </a:spcBef>
                <a:spcAft>
                  <a:spcPts val="0"/>
                </a:spcAft>
                <a:buClrTx/>
                <a:buSzTx/>
                <a:buFontTx/>
                <a:buNone/>
                <a:tabLst/>
                <a:defRPr/>
              </a:pPr>
              <a:t>34</a:t>
            </a:fld>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Image Placeholder 4"/>
          <p:cNvSpPr>
            <a:spLocks noGrp="1" noRot="1" noChangeAspect="1"/>
          </p:cNvSpPr>
          <p:nvPr>
            <p:ph type="sldImg"/>
          </p:nvPr>
        </p:nvSpPr>
        <p:spPr>
          <a:xfrm>
            <a:off x="747713" y="1181100"/>
            <a:ext cx="5668962" cy="3189288"/>
          </a:xfrm>
        </p:spPr>
      </p:sp>
    </p:spTree>
    <p:extLst>
      <p:ext uri="{BB962C8B-B14F-4D97-AF65-F5344CB8AC3E}">
        <p14:creationId xmlns:p14="http://schemas.microsoft.com/office/powerpoint/2010/main" val="2944372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7621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02407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88690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26062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37627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4</a:t>
            </a:fld>
            <a:endParaRPr lang="en-US"/>
          </a:p>
        </p:txBody>
      </p:sp>
    </p:spTree>
    <p:extLst>
      <p:ext uri="{BB962C8B-B14F-4D97-AF65-F5344CB8AC3E}">
        <p14:creationId xmlns:p14="http://schemas.microsoft.com/office/powerpoint/2010/main" val="5076367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396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63879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20559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32541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22015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22451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92185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44644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608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2485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1285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0" y="3486823"/>
            <a:ext cx="7710286" cy="2853451"/>
          </a:xfrm>
        </p:spPr>
        <p:txBody>
          <a:bodyPr/>
          <a:lstStyle/>
          <a:p>
            <a:r>
              <a:rPr lang="en-US" dirty="0"/>
              <a:t> </a:t>
            </a:r>
          </a:p>
        </p:txBody>
      </p:sp>
      <p:sp>
        <p:nvSpPr>
          <p:cNvPr id="4" name="Slide Number Placeholder 3"/>
          <p:cNvSpPr>
            <a:spLocks noGrp="1"/>
          </p:cNvSpPr>
          <p:nvPr>
            <p:ph type="sldNum" sz="quarter" idx="10"/>
          </p:nvPr>
        </p:nvSpPr>
        <p:spPr>
          <a:xfrm>
            <a:off x="5460911" y="6881768"/>
            <a:ext cx="4176957" cy="364271"/>
          </a:xfrm>
        </p:spPr>
        <p:txBody>
          <a:bodyPr/>
          <a:lstStyle/>
          <a:p>
            <a:pPr marL="0" marR="0" lvl="0" indent="0" algn="r" defTabSz="888711" rtl="0" eaLnBrk="1" fontAlgn="auto" latinLnBrk="0" hangingPunct="1">
              <a:lnSpc>
                <a:spcPct val="100000"/>
              </a:lnSpc>
              <a:spcBef>
                <a:spcPts val="0"/>
              </a:spcBef>
              <a:spcAft>
                <a:spcPts val="0"/>
              </a:spcAft>
              <a:buClrTx/>
              <a:buSzTx/>
              <a:buFontTx/>
              <a:buNone/>
              <a:tabLst/>
              <a:defRPr/>
            </a:pPr>
            <a:fld id="{C545BD41-2CE6-464E-8536-46E343541CE5}" type="slidenum">
              <a:rPr kumimoji="0" lang="en-US" sz="9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888711" rtl="0" eaLnBrk="1" fontAlgn="auto" latinLnBrk="0" hangingPunct="1">
                <a:lnSpc>
                  <a:spcPct val="100000"/>
                </a:lnSpc>
                <a:spcBef>
                  <a:spcPts val="0"/>
                </a:spcBef>
                <a:spcAft>
                  <a:spcPts val="0"/>
                </a:spcAft>
                <a:buClrTx/>
                <a:buSzTx/>
                <a:buFontTx/>
                <a:buNone/>
                <a:tabLst/>
                <a:defRPr/>
              </a:pPr>
              <a:t>50</a:t>
            </a:fld>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Image Placeholder 4"/>
          <p:cNvSpPr>
            <a:spLocks noGrp="1" noRot="1" noChangeAspect="1"/>
          </p:cNvSpPr>
          <p:nvPr>
            <p:ph type="sldImg"/>
          </p:nvPr>
        </p:nvSpPr>
        <p:spPr>
          <a:xfrm>
            <a:off x="747713" y="1181100"/>
            <a:ext cx="5668962" cy="3189288"/>
          </a:xfrm>
        </p:spPr>
      </p:sp>
    </p:spTree>
    <p:extLst>
      <p:ext uri="{BB962C8B-B14F-4D97-AF65-F5344CB8AC3E}">
        <p14:creationId xmlns:p14="http://schemas.microsoft.com/office/powerpoint/2010/main" val="19649541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79945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93799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21225" y="406400"/>
            <a:ext cx="3622675" cy="2038350"/>
          </a:xfrm>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39E3FD7A-4527-884E-A16D-F9737D80E09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56001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body" idx="1"/>
          </p:nvPr>
        </p:nvSpPr>
        <p:spPr>
          <a:xfrm>
            <a:off x="863710" y="4952877"/>
            <a:ext cx="5768001" cy="372697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dirty="0"/>
              <a:t>…As we build a whole new LaGuardia Airport worthy of New York. </a:t>
            </a:r>
          </a:p>
          <a:p>
            <a:pPr lvl="0"/>
            <a:endParaRPr lang="en-US" dirty="0"/>
          </a:p>
          <a:p>
            <a:pPr lvl="0"/>
            <a:r>
              <a:rPr lang="en-US" dirty="0"/>
              <a:t>And with that, I’d like to introduce someone who has been absolutely integral to the success of this project, the fantastic Queens Borough President, Melinda Katz.</a:t>
            </a:r>
          </a:p>
          <a:p>
            <a:pPr lvl="0"/>
            <a:endParaRPr lang="en-US" dirty="0"/>
          </a:p>
          <a:p>
            <a:pPr lvl="0"/>
            <a:r>
              <a:rPr lang="en-US" dirty="0"/>
              <a:t>Madame President. </a:t>
            </a:r>
          </a:p>
          <a:p>
            <a:pPr marL="293456" indent="-293456">
              <a:buFontTx/>
              <a:buChar char="-"/>
            </a:pPr>
            <a:endParaRPr lang="en-US" baseline="0" dirty="0"/>
          </a:p>
        </p:txBody>
      </p:sp>
      <p:sp>
        <p:nvSpPr>
          <p:cNvPr id="2" name="Slide Number Placeholder 1"/>
          <p:cNvSpPr>
            <a:spLocks noGrp="1"/>
          </p:cNvSpPr>
          <p:nvPr>
            <p:ph type="sldNum" sz="quarter" idx="10"/>
          </p:nvPr>
        </p:nvSpPr>
        <p:spPr>
          <a:xfrm>
            <a:off x="4085256" y="8988472"/>
            <a:ext cx="3124748" cy="475783"/>
          </a:xfrm>
        </p:spPr>
        <p:txBody>
          <a:bodyPr/>
          <a:lstStyle/>
          <a:p>
            <a:pPr marL="0" marR="0" lvl="0" indent="0" algn="r" defTabSz="891613" rtl="0" eaLnBrk="1" fontAlgn="auto" latinLnBrk="0" hangingPunct="1">
              <a:lnSpc>
                <a:spcPct val="100000"/>
              </a:lnSpc>
              <a:spcBef>
                <a:spcPts val="0"/>
              </a:spcBef>
              <a:spcAft>
                <a:spcPts val="0"/>
              </a:spcAft>
              <a:buClrTx/>
              <a:buSzTx/>
              <a:buFontTx/>
              <a:buNone/>
              <a:tabLst/>
              <a:defRPr/>
            </a:pPr>
            <a:fld id="{C545BD41-2CE6-464E-8536-46E343541CE5}"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891613"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Slide Image Placeholder 3"/>
          <p:cNvSpPr>
            <a:spLocks noGrp="1" noRot="1" noChangeAspect="1"/>
          </p:cNvSpPr>
          <p:nvPr>
            <p:ph type="sldImg"/>
          </p:nvPr>
        </p:nvSpPr>
        <p:spPr>
          <a:xfrm>
            <a:off x="717550" y="1162050"/>
            <a:ext cx="5575300" cy="3136900"/>
          </a:xfrm>
        </p:spPr>
      </p:sp>
    </p:spTree>
    <p:extLst>
      <p:ext uri="{BB962C8B-B14F-4D97-AF65-F5344CB8AC3E}">
        <p14:creationId xmlns:p14="http://schemas.microsoft.com/office/powerpoint/2010/main" val="20143995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17100" y="522288"/>
            <a:ext cx="2514600" cy="14160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45BD41-2CE6-464E-8536-46E343541C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20869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17100" y="522288"/>
            <a:ext cx="2514600" cy="14160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45BD41-2CE6-464E-8536-46E343541C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29892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57</a:t>
            </a:fld>
            <a:endParaRPr lang="en-US"/>
          </a:p>
        </p:txBody>
      </p:sp>
    </p:spTree>
    <p:extLst>
      <p:ext uri="{BB962C8B-B14F-4D97-AF65-F5344CB8AC3E}">
        <p14:creationId xmlns:p14="http://schemas.microsoft.com/office/powerpoint/2010/main" val="9445714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endParaRPr lang="en-US" altLang="en-US" dirty="0"/>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4550">
              <a:defRPr>
                <a:solidFill>
                  <a:schemeClr val="tx1"/>
                </a:solidFill>
                <a:latin typeface="Frutiger LT Std 55 Roman" panose="020B0602020204020204" pitchFamily="34" charset="0"/>
                <a:cs typeface="Arial" panose="020B0604020202020204" pitchFamily="34" charset="0"/>
              </a:defRPr>
            </a:lvl1pPr>
            <a:lvl2pPr marL="751494" indent="-289036" defTabSz="934550">
              <a:defRPr>
                <a:solidFill>
                  <a:schemeClr val="tx1"/>
                </a:solidFill>
                <a:latin typeface="Frutiger LT Std 55 Roman" panose="020B0602020204020204" pitchFamily="34" charset="0"/>
                <a:cs typeface="Arial" panose="020B0604020202020204" pitchFamily="34" charset="0"/>
              </a:defRPr>
            </a:lvl2pPr>
            <a:lvl3pPr marL="1156145" indent="-231229" defTabSz="934550">
              <a:defRPr>
                <a:solidFill>
                  <a:schemeClr val="tx1"/>
                </a:solidFill>
                <a:latin typeface="Frutiger LT Std 55 Roman" panose="020B0602020204020204" pitchFamily="34" charset="0"/>
                <a:cs typeface="Arial" panose="020B0604020202020204" pitchFamily="34" charset="0"/>
              </a:defRPr>
            </a:lvl3pPr>
            <a:lvl4pPr marL="1618602" indent="-231229" defTabSz="934550">
              <a:defRPr>
                <a:solidFill>
                  <a:schemeClr val="tx1"/>
                </a:solidFill>
                <a:latin typeface="Frutiger LT Std 55 Roman" panose="020B0602020204020204" pitchFamily="34" charset="0"/>
                <a:cs typeface="Arial" panose="020B0604020202020204" pitchFamily="34" charset="0"/>
              </a:defRPr>
            </a:lvl4pPr>
            <a:lvl5pPr marL="2081060" indent="-231229" defTabSz="934550">
              <a:defRPr>
                <a:solidFill>
                  <a:schemeClr val="tx1"/>
                </a:solidFill>
                <a:latin typeface="Frutiger LT Std 55 Roman" panose="020B0602020204020204" pitchFamily="34" charset="0"/>
                <a:cs typeface="Arial" panose="020B0604020202020204" pitchFamily="34" charset="0"/>
              </a:defRPr>
            </a:lvl5pPr>
            <a:lvl6pPr marL="2543518" indent="-231229" defTabSz="934550" eaLnBrk="0" fontAlgn="base" hangingPunct="0">
              <a:spcBef>
                <a:spcPct val="0"/>
              </a:spcBef>
              <a:spcAft>
                <a:spcPct val="0"/>
              </a:spcAft>
              <a:defRPr>
                <a:solidFill>
                  <a:schemeClr val="tx1"/>
                </a:solidFill>
                <a:latin typeface="Frutiger LT Std 55 Roman" panose="020B0602020204020204" pitchFamily="34" charset="0"/>
                <a:cs typeface="Arial" panose="020B0604020202020204" pitchFamily="34" charset="0"/>
              </a:defRPr>
            </a:lvl6pPr>
            <a:lvl7pPr marL="3005976" indent="-231229" defTabSz="934550" eaLnBrk="0" fontAlgn="base" hangingPunct="0">
              <a:spcBef>
                <a:spcPct val="0"/>
              </a:spcBef>
              <a:spcAft>
                <a:spcPct val="0"/>
              </a:spcAft>
              <a:defRPr>
                <a:solidFill>
                  <a:schemeClr val="tx1"/>
                </a:solidFill>
                <a:latin typeface="Frutiger LT Std 55 Roman" panose="020B0602020204020204" pitchFamily="34" charset="0"/>
                <a:cs typeface="Arial" panose="020B0604020202020204" pitchFamily="34" charset="0"/>
              </a:defRPr>
            </a:lvl7pPr>
            <a:lvl8pPr marL="3468434" indent="-231229" defTabSz="934550" eaLnBrk="0" fontAlgn="base" hangingPunct="0">
              <a:spcBef>
                <a:spcPct val="0"/>
              </a:spcBef>
              <a:spcAft>
                <a:spcPct val="0"/>
              </a:spcAft>
              <a:defRPr>
                <a:solidFill>
                  <a:schemeClr val="tx1"/>
                </a:solidFill>
                <a:latin typeface="Frutiger LT Std 55 Roman" panose="020B0602020204020204" pitchFamily="34" charset="0"/>
                <a:cs typeface="Arial" panose="020B0604020202020204" pitchFamily="34" charset="0"/>
              </a:defRPr>
            </a:lvl8pPr>
            <a:lvl9pPr marL="3930891" indent="-231229" defTabSz="934550" eaLnBrk="0" fontAlgn="base" hangingPunct="0">
              <a:spcBef>
                <a:spcPct val="0"/>
              </a:spcBef>
              <a:spcAft>
                <a:spcPct val="0"/>
              </a:spcAft>
              <a:defRPr>
                <a:solidFill>
                  <a:schemeClr val="tx1"/>
                </a:solidFill>
                <a:latin typeface="Frutiger LT Std 55 Roman" panose="020B0602020204020204" pitchFamily="34" charset="0"/>
                <a:cs typeface="Arial" panose="020B0604020202020204" pitchFamily="34" charset="0"/>
              </a:defRPr>
            </a:lvl9pPr>
          </a:lstStyle>
          <a:p>
            <a:pPr marL="0" marR="0" lvl="0" indent="0" algn="r" defTabSz="934550" rtl="0" eaLnBrk="1" fontAlgn="auto" latinLnBrk="0" hangingPunct="1">
              <a:lnSpc>
                <a:spcPct val="100000"/>
              </a:lnSpc>
              <a:spcBef>
                <a:spcPts val="0"/>
              </a:spcBef>
              <a:spcAft>
                <a:spcPts val="0"/>
              </a:spcAft>
              <a:buClrTx/>
              <a:buSzTx/>
              <a:buFontTx/>
              <a:buNone/>
              <a:tabLst/>
              <a:defRPr/>
            </a:pPr>
            <a:fld id="{4AAAD9F6-DC4D-4EAB-9261-1B2E071AD300}" type="slidenum">
              <a:rPr kumimoji="0" lang="en-US" altLang="en-US" sz="1200" b="0" i="0" u="none" strike="noStrike" kern="1200" cap="none" spc="0" normalizeH="0" baseline="0" noProof="0" smtClean="0">
                <a:ln>
                  <a:noFill/>
                </a:ln>
                <a:solidFill>
                  <a:prstClr val="black"/>
                </a:solidFill>
                <a:effectLst/>
                <a:uLnTx/>
                <a:uFillTx/>
                <a:latin typeface="Frutiger LT Std 55 Roman" panose="020B0602020204020204" pitchFamily="34" charset="0"/>
                <a:ea typeface="+mn-ea"/>
                <a:cs typeface="Arial" panose="020B0604020202020204" pitchFamily="34" charset="0"/>
              </a:rPr>
              <a:pPr marL="0" marR="0" lvl="0" indent="0" algn="r" defTabSz="934550" rtl="0" eaLnBrk="1" fontAlgn="auto" latinLnBrk="0" hangingPunct="1">
                <a:lnSpc>
                  <a:spcPct val="100000"/>
                </a:lnSpc>
                <a:spcBef>
                  <a:spcPts val="0"/>
                </a:spcBef>
                <a:spcAft>
                  <a:spcPts val="0"/>
                </a:spcAft>
                <a:buClrTx/>
                <a:buSzTx/>
                <a:buFontTx/>
                <a:buNone/>
                <a:tabLst/>
                <a:defRPr/>
              </a:pPr>
              <a:t>58</a:t>
            </a:fld>
            <a:endParaRPr kumimoji="0" lang="en-US" altLang="en-US" sz="1200" b="0" i="0" u="none" strike="noStrike" kern="1200" cap="none" spc="0" normalizeH="0" baseline="0" noProof="0">
              <a:ln>
                <a:noFill/>
              </a:ln>
              <a:solidFill>
                <a:prstClr val="black"/>
              </a:solidFill>
              <a:effectLst/>
              <a:uLnTx/>
              <a:uFillTx/>
              <a:latin typeface="Frutiger LT Std 55 Roman" panose="020B0602020204020204" pitchFamily="34" charset="0"/>
              <a:ea typeface="+mn-ea"/>
              <a:cs typeface="Arial" panose="020B0604020202020204" pitchFamily="34" charset="0"/>
            </a:endParaRPr>
          </a:p>
        </p:txBody>
      </p:sp>
    </p:spTree>
    <p:extLst>
      <p:ext uri="{BB962C8B-B14F-4D97-AF65-F5344CB8AC3E}">
        <p14:creationId xmlns:p14="http://schemas.microsoft.com/office/powerpoint/2010/main" val="28698812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4550">
              <a:defRPr>
                <a:solidFill>
                  <a:schemeClr val="tx1"/>
                </a:solidFill>
                <a:latin typeface="Frutiger LT Std 55 Roman" panose="020B0602020204020204" pitchFamily="34" charset="0"/>
                <a:cs typeface="Arial" panose="020B0604020202020204" pitchFamily="34" charset="0"/>
              </a:defRPr>
            </a:lvl1pPr>
            <a:lvl2pPr marL="751494" indent="-289036" defTabSz="934550">
              <a:defRPr>
                <a:solidFill>
                  <a:schemeClr val="tx1"/>
                </a:solidFill>
                <a:latin typeface="Frutiger LT Std 55 Roman" panose="020B0602020204020204" pitchFamily="34" charset="0"/>
                <a:cs typeface="Arial" panose="020B0604020202020204" pitchFamily="34" charset="0"/>
              </a:defRPr>
            </a:lvl2pPr>
            <a:lvl3pPr marL="1156145" indent="-231229" defTabSz="934550">
              <a:defRPr>
                <a:solidFill>
                  <a:schemeClr val="tx1"/>
                </a:solidFill>
                <a:latin typeface="Frutiger LT Std 55 Roman" panose="020B0602020204020204" pitchFamily="34" charset="0"/>
                <a:cs typeface="Arial" panose="020B0604020202020204" pitchFamily="34" charset="0"/>
              </a:defRPr>
            </a:lvl3pPr>
            <a:lvl4pPr marL="1618602" indent="-231229" defTabSz="934550">
              <a:defRPr>
                <a:solidFill>
                  <a:schemeClr val="tx1"/>
                </a:solidFill>
                <a:latin typeface="Frutiger LT Std 55 Roman" panose="020B0602020204020204" pitchFamily="34" charset="0"/>
                <a:cs typeface="Arial" panose="020B0604020202020204" pitchFamily="34" charset="0"/>
              </a:defRPr>
            </a:lvl4pPr>
            <a:lvl5pPr marL="2081060" indent="-231229" defTabSz="934550">
              <a:defRPr>
                <a:solidFill>
                  <a:schemeClr val="tx1"/>
                </a:solidFill>
                <a:latin typeface="Frutiger LT Std 55 Roman" panose="020B0602020204020204" pitchFamily="34" charset="0"/>
                <a:cs typeface="Arial" panose="020B0604020202020204" pitchFamily="34" charset="0"/>
              </a:defRPr>
            </a:lvl5pPr>
            <a:lvl6pPr marL="2543518" indent="-231229" defTabSz="934550" eaLnBrk="0" fontAlgn="base" hangingPunct="0">
              <a:spcBef>
                <a:spcPct val="0"/>
              </a:spcBef>
              <a:spcAft>
                <a:spcPct val="0"/>
              </a:spcAft>
              <a:defRPr>
                <a:solidFill>
                  <a:schemeClr val="tx1"/>
                </a:solidFill>
                <a:latin typeface="Frutiger LT Std 55 Roman" panose="020B0602020204020204" pitchFamily="34" charset="0"/>
                <a:cs typeface="Arial" panose="020B0604020202020204" pitchFamily="34" charset="0"/>
              </a:defRPr>
            </a:lvl6pPr>
            <a:lvl7pPr marL="3005976" indent="-231229" defTabSz="934550" eaLnBrk="0" fontAlgn="base" hangingPunct="0">
              <a:spcBef>
                <a:spcPct val="0"/>
              </a:spcBef>
              <a:spcAft>
                <a:spcPct val="0"/>
              </a:spcAft>
              <a:defRPr>
                <a:solidFill>
                  <a:schemeClr val="tx1"/>
                </a:solidFill>
                <a:latin typeface="Frutiger LT Std 55 Roman" panose="020B0602020204020204" pitchFamily="34" charset="0"/>
                <a:cs typeface="Arial" panose="020B0604020202020204" pitchFamily="34" charset="0"/>
              </a:defRPr>
            </a:lvl7pPr>
            <a:lvl8pPr marL="3468434" indent="-231229" defTabSz="934550" eaLnBrk="0" fontAlgn="base" hangingPunct="0">
              <a:spcBef>
                <a:spcPct val="0"/>
              </a:spcBef>
              <a:spcAft>
                <a:spcPct val="0"/>
              </a:spcAft>
              <a:defRPr>
                <a:solidFill>
                  <a:schemeClr val="tx1"/>
                </a:solidFill>
                <a:latin typeface="Frutiger LT Std 55 Roman" panose="020B0602020204020204" pitchFamily="34" charset="0"/>
                <a:cs typeface="Arial" panose="020B0604020202020204" pitchFamily="34" charset="0"/>
              </a:defRPr>
            </a:lvl8pPr>
            <a:lvl9pPr marL="3930891" indent="-231229" defTabSz="934550" eaLnBrk="0" fontAlgn="base" hangingPunct="0">
              <a:spcBef>
                <a:spcPct val="0"/>
              </a:spcBef>
              <a:spcAft>
                <a:spcPct val="0"/>
              </a:spcAft>
              <a:defRPr>
                <a:solidFill>
                  <a:schemeClr val="tx1"/>
                </a:solidFill>
                <a:latin typeface="Frutiger LT Std 55 Roman" panose="020B0602020204020204" pitchFamily="34" charset="0"/>
                <a:cs typeface="Arial" panose="020B0604020202020204" pitchFamily="34" charset="0"/>
              </a:defRPr>
            </a:lvl9pPr>
          </a:lstStyle>
          <a:p>
            <a:pPr marL="0" marR="0" lvl="0" indent="0" algn="r" defTabSz="934550" rtl="0" eaLnBrk="1" fontAlgn="auto" latinLnBrk="0" hangingPunct="1">
              <a:lnSpc>
                <a:spcPct val="100000"/>
              </a:lnSpc>
              <a:spcBef>
                <a:spcPts val="0"/>
              </a:spcBef>
              <a:spcAft>
                <a:spcPts val="0"/>
              </a:spcAft>
              <a:buClrTx/>
              <a:buSzTx/>
              <a:buFontTx/>
              <a:buNone/>
              <a:tabLst/>
              <a:defRPr/>
            </a:pPr>
            <a:fld id="{4AAAD9F6-DC4D-4EAB-9261-1B2E071AD300}" type="slidenum">
              <a:rPr kumimoji="0" lang="en-US" altLang="en-US" sz="1200" b="0" i="0" u="none" strike="noStrike" kern="1200" cap="none" spc="0" normalizeH="0" baseline="0" noProof="0" smtClean="0">
                <a:ln>
                  <a:noFill/>
                </a:ln>
                <a:solidFill>
                  <a:prstClr val="black"/>
                </a:solidFill>
                <a:effectLst/>
                <a:uLnTx/>
                <a:uFillTx/>
                <a:latin typeface="Frutiger LT Std 55 Roman" panose="020B0602020204020204" pitchFamily="34" charset="0"/>
                <a:ea typeface="+mn-ea"/>
                <a:cs typeface="Arial" panose="020B0604020202020204" pitchFamily="34" charset="0"/>
              </a:rPr>
              <a:pPr marL="0" marR="0" lvl="0" indent="0" algn="r" defTabSz="934550" rtl="0" eaLnBrk="1" fontAlgn="auto" latinLnBrk="0" hangingPunct="1">
                <a:lnSpc>
                  <a:spcPct val="100000"/>
                </a:lnSpc>
                <a:spcBef>
                  <a:spcPts val="0"/>
                </a:spcBef>
                <a:spcAft>
                  <a:spcPts val="0"/>
                </a:spcAft>
                <a:buClrTx/>
                <a:buSzTx/>
                <a:buFontTx/>
                <a:buNone/>
                <a:tabLst/>
                <a:defRPr/>
              </a:pPr>
              <a:t>59</a:t>
            </a:fld>
            <a:endParaRPr kumimoji="0" lang="en-US" altLang="en-US" sz="1200" b="0" i="0" u="none" strike="noStrike" kern="1200" cap="none" spc="0" normalizeH="0" baseline="0" noProof="0">
              <a:ln>
                <a:noFill/>
              </a:ln>
              <a:solidFill>
                <a:prstClr val="black"/>
              </a:solidFill>
              <a:effectLst/>
              <a:uLnTx/>
              <a:uFillTx/>
              <a:latin typeface="Frutiger LT Std 55 Roman" panose="020B0602020204020204" pitchFamily="34" charset="0"/>
              <a:ea typeface="+mn-ea"/>
              <a:cs typeface="Arial" panose="020B0604020202020204" pitchFamily="34" charset="0"/>
            </a:endParaRPr>
          </a:p>
        </p:txBody>
      </p:sp>
    </p:spTree>
    <p:extLst>
      <p:ext uri="{BB962C8B-B14F-4D97-AF65-F5344CB8AC3E}">
        <p14:creationId xmlns:p14="http://schemas.microsoft.com/office/powerpoint/2010/main" val="2339312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pPr marL="171450" indent="-171450">
              <a:spcBef>
                <a:spcPts val="600"/>
              </a:spcBef>
              <a:spcAft>
                <a:spcPts val="600"/>
              </a:spcAft>
              <a:buFontTx/>
              <a:buChar char="-"/>
            </a:pPr>
            <a:endParaRPr lang="en-US" sz="1123" kern="1200" dirty="0">
              <a:solidFill>
                <a:schemeClr val="tx1"/>
              </a:solidFill>
              <a:effectLst/>
              <a:latin typeface="+mn-lt"/>
              <a:ea typeface="+mn-ea"/>
              <a:cs typeface="+mn-cs"/>
            </a:endParaRPr>
          </a:p>
          <a:p>
            <a:pPr marL="171450" indent="-171450">
              <a:spcBef>
                <a:spcPts val="600"/>
              </a:spcBef>
              <a:spcAft>
                <a:spcPts val="600"/>
              </a:spcAft>
              <a:buFontTx/>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6498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F3C3C5C-A430-4FC6-AC87-495E72F532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316758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F3C3C5C-A430-4FC6-AC87-495E72F532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89422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F3C3C5C-A430-4FC6-AC87-495E72F532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1876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F3C3C5C-A430-4FC6-AC87-495E72F532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8312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F3C3C5C-A430-4FC6-AC87-495E72F532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58845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VIDEO HERE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F3C3C5C-A430-4FC6-AC87-495E72F532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58902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66</a:t>
            </a:fld>
            <a:endParaRPr lang="en-US"/>
          </a:p>
        </p:txBody>
      </p:sp>
    </p:spTree>
    <p:extLst>
      <p:ext uri="{BB962C8B-B14F-4D97-AF65-F5344CB8AC3E}">
        <p14:creationId xmlns:p14="http://schemas.microsoft.com/office/powerpoint/2010/main" val="186431906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6438" y="1154113"/>
            <a:ext cx="5537200" cy="3116262"/>
          </a:xfrm>
        </p:spPr>
      </p:sp>
      <p:sp>
        <p:nvSpPr>
          <p:cNvPr id="3" name="Notes Placeholder 2"/>
          <p:cNvSpPr>
            <a:spLocks noGrp="1"/>
          </p:cNvSpPr>
          <p:nvPr>
            <p:ph type="body" idx="1"/>
          </p:nvPr>
        </p:nvSpPr>
        <p:spPr/>
        <p:txBody>
          <a:bodyPr/>
          <a:lstStyle/>
          <a:p>
            <a:r>
              <a:rPr lang="en-US" dirty="0"/>
              <a:t>Slide 1:</a:t>
            </a:r>
          </a:p>
          <a:p>
            <a:endParaRPr lang="en-US" dirty="0"/>
          </a:p>
          <a:p>
            <a:r>
              <a:rPr lang="en-US" dirty="0"/>
              <a:t>Welcome to the CFA/LGE</a:t>
            </a:r>
            <a:r>
              <a:rPr lang="en-US" baseline="0" dirty="0"/>
              <a:t> Webinar  presented by the DLGS staff</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9D602A-9642-4D8C-90BD-B92ECEF247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5180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Envir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A986B1-5665-4228-A032-1F69B221C45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16807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6438" y="1154113"/>
            <a:ext cx="5537200" cy="3116262"/>
          </a:xfrm>
        </p:spPr>
      </p:sp>
      <p:sp>
        <p:nvSpPr>
          <p:cNvPr id="3" name="Notes Placeholder 2"/>
          <p:cNvSpPr>
            <a:spLocks noGrp="1"/>
          </p:cNvSpPr>
          <p:nvPr>
            <p:ph type="body" idx="1"/>
          </p:nvPr>
        </p:nvSpPr>
        <p:spPr/>
        <p:txBody>
          <a:bodyPr/>
          <a:lstStyle/>
          <a:p>
            <a:r>
              <a:rPr lang="en-US" b="1" dirty="0"/>
              <a:t>Slide 3.</a:t>
            </a:r>
          </a:p>
          <a:p>
            <a:endParaRPr lang="en-US" dirty="0"/>
          </a:p>
          <a:p>
            <a:r>
              <a:rPr lang="en-US" dirty="0"/>
              <a:t>The Local Government Efficiency grants assist local leaders develop program Implementation plans.  </a:t>
            </a:r>
          </a:p>
          <a:p>
            <a:endParaRPr lang="en-US" dirty="0"/>
          </a:p>
          <a:p>
            <a:r>
              <a:rPr lang="en-US" dirty="0"/>
              <a:t>These plans may guide their efforts in identifying funding services, renegotiating union contracts, and assigning specific responsibilities to projects within individual governments or departments that will reduce local expenses, property taxes and fees.</a:t>
            </a:r>
          </a:p>
          <a:p>
            <a:r>
              <a:rPr lang="en-US" dirty="0"/>
              <a:t>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9D602A-9642-4D8C-90BD-B92ECEF247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1311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712695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5637" y="4444546"/>
            <a:ext cx="5558801" cy="3637020"/>
          </a:xfrm>
          <a:prstGeom prst="rect">
            <a:avLst/>
          </a:prstGeom>
        </p:spPr>
        <p:txBody>
          <a:bodyPr lIns="90763" tIns="45382" rIns="90763" bIns="45382"/>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In 2011, the </a:t>
            </a:r>
            <a:r>
              <a:rPr lang="en-US" sz="1200" b="1" kern="1200" dirty="0">
                <a:solidFill>
                  <a:schemeClr val="tx1"/>
                </a:solidFill>
                <a:effectLst/>
                <a:latin typeface="+mn-lt"/>
                <a:ea typeface="+mn-ea"/>
                <a:cs typeface="+mn-cs"/>
              </a:rPr>
              <a:t>Town of Hyde Park </a:t>
            </a:r>
            <a:r>
              <a:rPr lang="en-US" sz="1200" b="0" kern="1200" dirty="0">
                <a:solidFill>
                  <a:schemeClr val="tx1"/>
                </a:solidFill>
                <a:effectLst/>
                <a:latin typeface="+mn-lt"/>
                <a:ea typeface="+mn-ea"/>
                <a:cs typeface="+mn-cs"/>
              </a:rPr>
              <a:t>received approval for funding to develop</a:t>
            </a:r>
            <a:r>
              <a:rPr lang="en-US" sz="1200" b="0" kern="1200" baseline="0" dirty="0">
                <a:solidFill>
                  <a:schemeClr val="tx1"/>
                </a:solidFill>
                <a:effectLst/>
                <a:latin typeface="+mn-lt"/>
                <a:ea typeface="+mn-ea"/>
                <a:cs typeface="+mn-cs"/>
              </a:rPr>
              <a:t> a </a:t>
            </a:r>
            <a:r>
              <a:rPr lang="en-US" sz="1200" b="0" kern="1200" dirty="0">
                <a:solidFill>
                  <a:schemeClr val="tx1"/>
                </a:solidFill>
                <a:effectLst/>
                <a:latin typeface="+mn-lt"/>
                <a:ea typeface="+mn-ea"/>
                <a:cs typeface="+mn-cs"/>
              </a:rPr>
              <a:t>long-term strategy to streamline and improve water and wastewater service delivery and transfer system operations.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study analyzed: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systems’ physical conditions capacity and conformance with regulatory requirements;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needed improvements and cost projections;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fiscal condition of each system; and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identification of legal issues for dissolution of the districts and the transfer to the DCWWA.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February 2015, the Hyde Park Town Board voted to transfer all eight systems to the DCWWA.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DA9C80-B631-4EC4-8253-F63CFD0157D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682811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5637" y="4444546"/>
            <a:ext cx="5558801" cy="3637020"/>
          </a:xfrm>
          <a:prstGeom prst="rect">
            <a:avLst/>
          </a:prstGeom>
        </p:spPr>
        <p:txBody>
          <a:bodyPr lIns="90763" tIns="45382" rIns="90763" bIns="45382"/>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In 2011, the </a:t>
            </a:r>
            <a:r>
              <a:rPr lang="en-US" sz="1200" b="1" kern="1200" dirty="0">
                <a:solidFill>
                  <a:schemeClr val="tx1"/>
                </a:solidFill>
                <a:effectLst/>
                <a:latin typeface="+mn-lt"/>
                <a:ea typeface="+mn-ea"/>
                <a:cs typeface="+mn-cs"/>
              </a:rPr>
              <a:t>Town of Hyde Park </a:t>
            </a:r>
            <a:r>
              <a:rPr lang="en-US" sz="1200" b="0" kern="1200" dirty="0">
                <a:solidFill>
                  <a:schemeClr val="tx1"/>
                </a:solidFill>
                <a:effectLst/>
                <a:latin typeface="+mn-lt"/>
                <a:ea typeface="+mn-ea"/>
                <a:cs typeface="+mn-cs"/>
              </a:rPr>
              <a:t>received approval for funding to develop</a:t>
            </a:r>
            <a:r>
              <a:rPr lang="en-US" sz="1200" b="0" kern="1200" baseline="0" dirty="0">
                <a:solidFill>
                  <a:schemeClr val="tx1"/>
                </a:solidFill>
                <a:effectLst/>
                <a:latin typeface="+mn-lt"/>
                <a:ea typeface="+mn-ea"/>
                <a:cs typeface="+mn-cs"/>
              </a:rPr>
              <a:t> a </a:t>
            </a:r>
            <a:r>
              <a:rPr lang="en-US" sz="1200" b="0" kern="1200" dirty="0">
                <a:solidFill>
                  <a:schemeClr val="tx1"/>
                </a:solidFill>
                <a:effectLst/>
                <a:latin typeface="+mn-lt"/>
                <a:ea typeface="+mn-ea"/>
                <a:cs typeface="+mn-cs"/>
              </a:rPr>
              <a:t>long-term strategy to streamline and improve water and wastewater service delivery and transfer system operations.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study analyzed: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systems’ physical conditions capacity and conformance with regulatory requirements;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needed improvements and cost projections;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fiscal condition of each system; and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identification of legal issues for dissolution of the districts and the transfer to the DCWWA.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February 2015, the Hyde Park Town Board voted to transfer all eight systems to the DCWWA.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DA9C80-B631-4EC4-8253-F63CFD0157D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81688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xfrm>
            <a:off x="706438" y="1154113"/>
            <a:ext cx="5537200" cy="3116262"/>
          </a:xfrm>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following slide are 2015 CFA funded projects in alphabetical</a:t>
            </a:r>
            <a:r>
              <a:rPr lang="en-US" baseline="0" dirty="0"/>
              <a:t> order</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9A88BA-1396-4A04-A649-F2CBB387DE2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Date Placeholder 1"/>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81974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xfrm>
            <a:off x="706438" y="1154113"/>
            <a:ext cx="5537200" cy="31162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To support similar efforts, the LGE program can provide financial resources for both planning and implementation activities.  </a:t>
            </a:r>
          </a:p>
          <a:p>
            <a:pPr lvl="0"/>
            <a:endParaRPr lang="en-US" dirty="0"/>
          </a:p>
          <a:p>
            <a:pPr lvl="0"/>
            <a:r>
              <a:rPr lang="en-US" dirty="0"/>
              <a:t>For PLANNING the maximum eligible grant is $12,500 per municipality; up to a maximum of $100,000 per project.  These grants require a local cash match equal to at least 50% of the project cost.  </a:t>
            </a:r>
          </a:p>
          <a:p>
            <a:pPr lvl="0"/>
            <a:endParaRPr lang="en-US" dirty="0"/>
          </a:p>
          <a:p>
            <a:pPr lvl="0"/>
            <a:r>
              <a:rPr lang="en-US" dirty="0"/>
              <a:t>For IMPLEMENTATION, the maximum grant is $200,000 per municipality; up to a maximum of $1,000,000 per project.  These grants require a local cash match of 10%.  </a:t>
            </a:r>
          </a:p>
          <a:p>
            <a:pPr eaLnBrk="1" hangingPunct="1">
              <a:spcBef>
                <a:spcPct val="0"/>
              </a:spcBef>
            </a:pPr>
            <a:endParaRPr lang="en-US" altLang="en-US" sz="1000" dirty="0"/>
          </a:p>
          <a:p>
            <a:pPr eaLnBrk="1" hangingPunct="1">
              <a:spcBef>
                <a:spcPct val="0"/>
              </a:spcBef>
            </a:pPr>
            <a:r>
              <a:rPr lang="en-US" dirty="0"/>
              <a:t>2 applicants or a single applicant being a local government that has had either an operating deficit in each of the last three fiscal years or a deficit of over 10% in the last fiscal year which may apply for funding to implement internal reorganizations or service delivery modifications</a:t>
            </a:r>
            <a:endParaRPr lang="en-US" altLang="en-US" sz="1000" dirty="0"/>
          </a:p>
        </p:txBody>
      </p:sp>
      <p:sp>
        <p:nvSpPr>
          <p:cNvPr id="2970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37411" indent="-283620" eaLnBrk="0" hangingPunct="0">
              <a:defRPr>
                <a:solidFill>
                  <a:schemeClr val="tx1"/>
                </a:solidFill>
                <a:latin typeface="Arial" panose="020B0604020202020204" pitchFamily="34" charset="0"/>
              </a:defRPr>
            </a:lvl2pPr>
            <a:lvl3pPr marL="1134480" indent="-226895" eaLnBrk="0" hangingPunct="0">
              <a:defRPr>
                <a:solidFill>
                  <a:schemeClr val="tx1"/>
                </a:solidFill>
                <a:latin typeface="Arial" panose="020B0604020202020204" pitchFamily="34" charset="0"/>
              </a:defRPr>
            </a:lvl3pPr>
            <a:lvl4pPr marL="1588272" indent="-226895" eaLnBrk="0" hangingPunct="0">
              <a:defRPr>
                <a:solidFill>
                  <a:schemeClr val="tx1"/>
                </a:solidFill>
                <a:latin typeface="Arial" panose="020B0604020202020204" pitchFamily="34" charset="0"/>
              </a:defRPr>
            </a:lvl4pPr>
            <a:lvl5pPr marL="2042063" indent="-226895" eaLnBrk="0" hangingPunct="0">
              <a:defRPr>
                <a:solidFill>
                  <a:schemeClr val="tx1"/>
                </a:solidFill>
                <a:latin typeface="Arial" panose="020B0604020202020204" pitchFamily="34" charset="0"/>
              </a:defRPr>
            </a:lvl5pPr>
            <a:lvl6pPr marL="2495855" indent="-226895" eaLnBrk="0" fontAlgn="base" hangingPunct="0">
              <a:spcBef>
                <a:spcPct val="0"/>
              </a:spcBef>
              <a:spcAft>
                <a:spcPct val="0"/>
              </a:spcAft>
              <a:defRPr>
                <a:solidFill>
                  <a:schemeClr val="tx1"/>
                </a:solidFill>
                <a:latin typeface="Arial" panose="020B0604020202020204" pitchFamily="34" charset="0"/>
              </a:defRPr>
            </a:lvl6pPr>
            <a:lvl7pPr marL="2949648" indent="-226895" eaLnBrk="0" fontAlgn="base" hangingPunct="0">
              <a:spcBef>
                <a:spcPct val="0"/>
              </a:spcBef>
              <a:spcAft>
                <a:spcPct val="0"/>
              </a:spcAft>
              <a:defRPr>
                <a:solidFill>
                  <a:schemeClr val="tx1"/>
                </a:solidFill>
                <a:latin typeface="Arial" panose="020B0604020202020204" pitchFamily="34" charset="0"/>
              </a:defRPr>
            </a:lvl7pPr>
            <a:lvl8pPr marL="3403439" indent="-226895" eaLnBrk="0" fontAlgn="base" hangingPunct="0">
              <a:spcBef>
                <a:spcPct val="0"/>
              </a:spcBef>
              <a:spcAft>
                <a:spcPct val="0"/>
              </a:spcAft>
              <a:defRPr>
                <a:solidFill>
                  <a:schemeClr val="tx1"/>
                </a:solidFill>
                <a:latin typeface="Arial" panose="020B0604020202020204" pitchFamily="34" charset="0"/>
              </a:defRPr>
            </a:lvl8pPr>
            <a:lvl9pPr marL="3857231" indent="-226895"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B8057A1-A8D2-449B-B9A0-592DB9CC0A05}"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38702480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706438" y="1154113"/>
            <a:ext cx="5537200" cy="31162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defTabSz="907583">
              <a:defRPr/>
            </a:pPr>
            <a:r>
              <a:rPr lang="en-US" dirty="0"/>
              <a:t>Eligible applicants for LGE funding include:  general purpose local governments including counties, towns, villages and cities; special purpose local governments including school districts, fire districts and other special districts, as well as regional planning entities.  </a:t>
            </a:r>
          </a:p>
          <a:p>
            <a:pPr marL="0" lvl="1" defTabSz="907583">
              <a:defRPr/>
            </a:pPr>
            <a:endParaRPr lang="en-US" b="1" dirty="0"/>
          </a:p>
          <a:p>
            <a:pPr marL="0" lvl="1" defTabSz="907583">
              <a:defRPr/>
            </a:pPr>
            <a:r>
              <a:rPr lang="en-US" b="1" dirty="0"/>
              <a:t>school districts, BOCES </a:t>
            </a:r>
            <a:r>
              <a:rPr lang="en-US" b="1" i="1" dirty="0"/>
              <a:t>only to the extent they advance certain joint applications, </a:t>
            </a:r>
          </a:p>
          <a:p>
            <a:pPr marL="0" lvl="1" defTabSz="907583">
              <a:defRPr/>
            </a:pPr>
            <a:endParaRPr lang="en-US" b="1" i="1" dirty="0"/>
          </a:p>
          <a:p>
            <a:pPr marL="0" lvl="1" defTabSz="907583">
              <a:defRPr/>
            </a:pPr>
            <a:r>
              <a:rPr lang="en-US" b="1" dirty="0"/>
              <a:t>public libraries, association libraries, public library systems </a:t>
            </a:r>
            <a:r>
              <a:rPr lang="en-US" b="1" i="1" dirty="0"/>
              <a:t>if</a:t>
            </a:r>
            <a:r>
              <a:rPr lang="en-US" b="1" dirty="0"/>
              <a:t> </a:t>
            </a:r>
            <a:r>
              <a:rPr lang="en-US" b="1" i="1" dirty="0"/>
              <a:t>advances a joint application on behalf of its member libraries</a:t>
            </a:r>
            <a:endParaRPr lang="en-US" dirty="0"/>
          </a:p>
          <a:p>
            <a:endParaRPr lang="en-US" altLang="en-US" dirty="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37411" indent="-283620" eaLnBrk="0" hangingPunct="0">
              <a:defRPr>
                <a:solidFill>
                  <a:schemeClr val="tx1"/>
                </a:solidFill>
                <a:latin typeface="Arial" panose="020B0604020202020204" pitchFamily="34" charset="0"/>
              </a:defRPr>
            </a:lvl2pPr>
            <a:lvl3pPr marL="1134480" indent="-226895" eaLnBrk="0" hangingPunct="0">
              <a:defRPr>
                <a:solidFill>
                  <a:schemeClr val="tx1"/>
                </a:solidFill>
                <a:latin typeface="Arial" panose="020B0604020202020204" pitchFamily="34" charset="0"/>
              </a:defRPr>
            </a:lvl3pPr>
            <a:lvl4pPr marL="1588272" indent="-226895" eaLnBrk="0" hangingPunct="0">
              <a:defRPr>
                <a:solidFill>
                  <a:schemeClr val="tx1"/>
                </a:solidFill>
                <a:latin typeface="Arial" panose="020B0604020202020204" pitchFamily="34" charset="0"/>
              </a:defRPr>
            </a:lvl4pPr>
            <a:lvl5pPr marL="2042063" indent="-226895" eaLnBrk="0" hangingPunct="0">
              <a:defRPr>
                <a:solidFill>
                  <a:schemeClr val="tx1"/>
                </a:solidFill>
                <a:latin typeface="Arial" panose="020B0604020202020204" pitchFamily="34" charset="0"/>
              </a:defRPr>
            </a:lvl5pPr>
            <a:lvl6pPr marL="2495855" indent="-226895" eaLnBrk="0" fontAlgn="base" hangingPunct="0">
              <a:spcBef>
                <a:spcPct val="0"/>
              </a:spcBef>
              <a:spcAft>
                <a:spcPct val="0"/>
              </a:spcAft>
              <a:defRPr>
                <a:solidFill>
                  <a:schemeClr val="tx1"/>
                </a:solidFill>
                <a:latin typeface="Arial" panose="020B0604020202020204" pitchFamily="34" charset="0"/>
              </a:defRPr>
            </a:lvl6pPr>
            <a:lvl7pPr marL="2949648" indent="-226895" eaLnBrk="0" fontAlgn="base" hangingPunct="0">
              <a:spcBef>
                <a:spcPct val="0"/>
              </a:spcBef>
              <a:spcAft>
                <a:spcPct val="0"/>
              </a:spcAft>
              <a:defRPr>
                <a:solidFill>
                  <a:schemeClr val="tx1"/>
                </a:solidFill>
                <a:latin typeface="Arial" panose="020B0604020202020204" pitchFamily="34" charset="0"/>
              </a:defRPr>
            </a:lvl7pPr>
            <a:lvl8pPr marL="3403439" indent="-226895" eaLnBrk="0" fontAlgn="base" hangingPunct="0">
              <a:spcBef>
                <a:spcPct val="0"/>
              </a:spcBef>
              <a:spcAft>
                <a:spcPct val="0"/>
              </a:spcAft>
              <a:defRPr>
                <a:solidFill>
                  <a:schemeClr val="tx1"/>
                </a:solidFill>
                <a:latin typeface="Arial" panose="020B0604020202020204" pitchFamily="34" charset="0"/>
              </a:defRPr>
            </a:lvl8pPr>
            <a:lvl9pPr marL="3857231" indent="-226895"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8FF467F-CEF2-4FC0-BAD4-FBC354364AF5}"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81719911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xfrm>
            <a:off x="706438" y="1154113"/>
            <a:ext cx="5537200" cy="3116262"/>
          </a:xfrm>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In the Western New York region, Orleans County received funding to complete the Orleans County Law Enforcement Shared Service and Efficiency Study.  This planning project will bring together the Orleans County Sheriff’s Office and the Police Departments of the Villages of Albion, Lyndonville, Medina, and Holley, to explore the efficiency of current local law enforcement operations and compare them with alternative policing models, including the potential possible consolidation of the five departments.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9A88BA-1396-4A04-A649-F2CBB387DE2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Date Placeholder 1"/>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44906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6438" y="1154113"/>
            <a:ext cx="5537200" cy="3116262"/>
          </a:xfrm>
        </p:spPr>
      </p:sp>
      <p:sp>
        <p:nvSpPr>
          <p:cNvPr id="3" name="Notes Placeholder 2"/>
          <p:cNvSpPr>
            <a:spLocks noGrp="1"/>
          </p:cNvSpPr>
          <p:nvPr>
            <p:ph type="body" idx="1"/>
          </p:nvPr>
        </p:nvSpPr>
        <p:spPr/>
        <p:txBody>
          <a:bodyPr/>
          <a:lstStyle/>
          <a:p>
            <a:r>
              <a:rPr lang="en-US" dirty="0"/>
              <a:t>For Implementation projects the specific review criteria will include:  </a:t>
            </a:r>
          </a:p>
          <a:p>
            <a:pPr marL="170171" indent="-170171">
              <a:buFont typeface="Arial" panose="020B0604020202020204" pitchFamily="34" charset="0"/>
              <a:buChar char="•"/>
            </a:pPr>
            <a:r>
              <a:rPr lang="en-US" dirty="0"/>
              <a:t>Project Need </a:t>
            </a:r>
          </a:p>
          <a:p>
            <a:pPr marL="170171" indent="-170171">
              <a:buFont typeface="Arial" panose="020B0604020202020204" pitchFamily="34" charset="0"/>
              <a:buChar char="•"/>
            </a:pPr>
            <a:r>
              <a:rPr lang="en-US" dirty="0"/>
              <a:t>Actual Cost Savings  </a:t>
            </a:r>
          </a:p>
          <a:p>
            <a:pPr marL="170171" indent="-170171">
              <a:buFont typeface="Arial" panose="020B0604020202020204" pitchFamily="34" charset="0"/>
              <a:buChar char="•"/>
            </a:pPr>
            <a:r>
              <a:rPr lang="en-US" dirty="0"/>
              <a:t>Financial Impact to Taxpayers or Ratepayers</a:t>
            </a:r>
          </a:p>
          <a:p>
            <a:pPr marL="170171" indent="-170171">
              <a:buFont typeface="Arial" panose="020B0604020202020204" pitchFamily="34" charset="0"/>
              <a:buChar char="•"/>
            </a:pPr>
            <a:r>
              <a:rPr lang="en-US" dirty="0"/>
              <a:t>Performance Measurement </a:t>
            </a:r>
          </a:p>
          <a:p>
            <a:pPr marL="170171" indent="-170171">
              <a:buFont typeface="Arial" panose="020B0604020202020204" pitchFamily="34" charset="0"/>
              <a:buChar char="•"/>
            </a:pPr>
            <a:r>
              <a:rPr lang="en-US" dirty="0"/>
              <a:t>Local Government Operational Impacts </a:t>
            </a:r>
          </a:p>
          <a:p>
            <a:pPr marL="170171" indent="-170171">
              <a:buFont typeface="Arial" panose="020B0604020202020204" pitchFamily="34" charset="0"/>
              <a:buChar char="•"/>
            </a:pPr>
            <a:r>
              <a:rPr lang="en-US" dirty="0"/>
              <a:t>Service Delivery Impact </a:t>
            </a:r>
          </a:p>
          <a:p>
            <a:pPr marL="170171" indent="-170171">
              <a:buFont typeface="Arial" panose="020B0604020202020204" pitchFamily="34" charset="0"/>
              <a:buChar char="•"/>
            </a:pPr>
            <a:r>
              <a:rPr lang="en-US" dirty="0"/>
              <a:t>Project Readiness and Sustainability, and </a:t>
            </a:r>
          </a:p>
          <a:p>
            <a:pPr marL="170171" indent="-170171">
              <a:buFont typeface="Arial" panose="020B0604020202020204" pitchFamily="34" charset="0"/>
              <a:buChar char="•"/>
            </a:pPr>
            <a:r>
              <a:rPr lang="en-US" dirty="0"/>
              <a:t>Public Engagement </a:t>
            </a:r>
          </a:p>
          <a:p>
            <a:r>
              <a:rPr lang="en-US" dirty="0"/>
              <a:t>The review of planning projects will utilize most this criteria, except </a:t>
            </a:r>
            <a:r>
              <a:rPr lang="en-US" b="1" dirty="0"/>
              <a:t>actual</a:t>
            </a:r>
            <a:r>
              <a:rPr lang="en-US" dirty="0"/>
              <a:t> cost savings, but rather the </a:t>
            </a:r>
            <a:r>
              <a:rPr lang="en-US" b="1" dirty="0"/>
              <a:t>potential </a:t>
            </a:r>
            <a:r>
              <a:rPr lang="en-US" dirty="0"/>
              <a:t>long-term impact on local government budgets and taxpayers.  A planning project will also be assessed based upon the type of planning effort being applied for, with higher priority being provided to the development of an actual implementation plan, and lower priority to basic shared services studies.  </a:t>
            </a:r>
          </a:p>
          <a:p>
            <a:endParaRPr lang="en-US" dirty="0"/>
          </a:p>
          <a:p>
            <a:r>
              <a:rPr lang="en-US" dirty="0"/>
              <a:t>Priority Points will also be given to projects that:</a:t>
            </a:r>
          </a:p>
          <a:p>
            <a:pPr marL="170171" indent="-170171">
              <a:buFont typeface="Arial" panose="020B0604020202020204" pitchFamily="34" charset="0"/>
              <a:buChar char="•"/>
            </a:pPr>
            <a:r>
              <a:rPr lang="en-US" dirty="0"/>
              <a:t>Implement a past Local Government Efficiency Plans or is a specific implementation plan of previous general study, and for  </a:t>
            </a:r>
          </a:p>
          <a:p>
            <a:pPr marL="170171" indent="-170171">
              <a:buFont typeface="Arial" panose="020B0604020202020204" pitchFamily="34" charset="0"/>
              <a:buChar char="•"/>
            </a:pPr>
            <a:r>
              <a:rPr lang="en-US" dirty="0"/>
              <a:t>Local Governments that have a multi-year Financial Plan </a:t>
            </a:r>
          </a:p>
          <a:p>
            <a:r>
              <a:rPr lang="en-US" dirty="0"/>
              <a:t> </a:t>
            </a:r>
          </a:p>
          <a:p>
            <a:r>
              <a:rPr lang="en-US" dirty="0"/>
              <a:t>Again, please review the Guidance document for specific information about the allocation of points per review criterion.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B9D602A-9642-4D8C-90BD-B92ECEF247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083540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5008" y="4444861"/>
            <a:ext cx="5560060" cy="3636705"/>
          </a:xfrm>
          <a:prstGeom prst="rect">
            <a:avLst/>
          </a:prstGeom>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DA9C80-B631-4EC4-8253-F63CFD0157D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848046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5008" y="4444861"/>
            <a:ext cx="5560060" cy="3636705"/>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DA9C80-B631-4EC4-8253-F63CFD0157D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623854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9165" y="4512770"/>
            <a:ext cx="5673320" cy="3692265"/>
          </a:xfrm>
          <a:prstGeom prst="rect">
            <a:avLst/>
          </a:prstGeom>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DA9C80-B631-4EC4-8253-F63CFD0157D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5875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100936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004"/>
            <a:ext cx="5852160" cy="3781047"/>
          </a:xfrm>
          <a:prstGeom prst="rect">
            <a:avLst/>
          </a:prstGeom>
        </p:spPr>
        <p:txBody>
          <a:bodyPr lIns="95069" tIns="47534" rIns="95069" bIns="47534"/>
          <a:lstStyle/>
          <a:p>
            <a:pPr>
              <a:spcBef>
                <a:spcPts val="1245"/>
              </a:spcBef>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DA9C80-B631-4EC4-8253-F63CFD0157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270689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1" y="4415792"/>
            <a:ext cx="5608320" cy="4183380"/>
          </a:xfrm>
          <a:prstGeom prst="rect">
            <a:avLst/>
          </a:prstGeom>
        </p:spPr>
        <p:txBody>
          <a:bodyPr lIns="93152" tIns="46576" rIns="93152" bIns="46576"/>
          <a:lstStyle/>
          <a:p>
            <a:endParaRPr lang="en-US" dirty="0"/>
          </a:p>
        </p:txBody>
      </p:sp>
      <p:sp>
        <p:nvSpPr>
          <p:cNvPr id="4" name="Slide Number Placeholder 3"/>
          <p:cNvSpPr>
            <a:spLocks noGrp="1"/>
          </p:cNvSpPr>
          <p:nvPr>
            <p:ph type="sldNum" sz="quarter" idx="10"/>
          </p:nvPr>
        </p:nvSpPr>
        <p:spPr/>
        <p:txBody>
          <a:bodyPr/>
          <a:lstStyle/>
          <a:p>
            <a:fld id="{F6DA9C80-B631-4EC4-8253-F63CFD0157DF}" type="slidenum">
              <a:rPr lang="en-US" smtClean="0">
                <a:solidFill>
                  <a:prstClr val="black"/>
                </a:solidFill>
              </a:rPr>
              <a:pPr/>
              <a:t>99</a:t>
            </a:fld>
            <a:endParaRPr lang="en-US">
              <a:solidFill>
                <a:prstClr val="black"/>
              </a:solidFill>
            </a:endParaRPr>
          </a:p>
        </p:txBody>
      </p:sp>
    </p:spTree>
    <p:extLst>
      <p:ext uri="{BB962C8B-B14F-4D97-AF65-F5344CB8AC3E}">
        <p14:creationId xmlns:p14="http://schemas.microsoft.com/office/powerpoint/2010/main" val="92646335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101</a:t>
            </a:fld>
            <a:endParaRPr lang="en-US"/>
          </a:p>
        </p:txBody>
      </p:sp>
    </p:spTree>
    <p:extLst>
      <p:ext uri="{BB962C8B-B14F-4D97-AF65-F5344CB8AC3E}">
        <p14:creationId xmlns:p14="http://schemas.microsoft.com/office/powerpoint/2010/main" val="14584604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a:t>
            </a:r>
            <a:r>
              <a:rPr lang="en-US" b="1" dirty="0"/>
              <a:t>Intro) </a:t>
            </a:r>
            <a:r>
              <a:rPr lang="en-US" dirty="0"/>
              <a:t>Hello everyone.  I am Goldie</a:t>
            </a:r>
            <a:r>
              <a:rPr lang="en-US" baseline="0" dirty="0"/>
              <a:t> Weixel</a:t>
            </a:r>
            <a:r>
              <a:rPr lang="en-US" dirty="0"/>
              <a:t>, Ethic</a:t>
            </a:r>
            <a:r>
              <a:rPr lang="en-US" baseline="0" dirty="0"/>
              <a:t> counsel at ESD and Ethics counsel to the REDCs and I am here today with Felisa Hochheiser, Special Counsel for Compliance, Risk &amp; Ethics. </a:t>
            </a:r>
            <a:r>
              <a:rPr lang="en-US" dirty="0"/>
              <a:t>  I want to start by thanking you so much for all of the hard work you have done as part of the REDCs.   Some of you have been part</a:t>
            </a:r>
            <a:r>
              <a:rPr lang="en-US" baseline="0" dirty="0"/>
              <a:t> of the REDC</a:t>
            </a:r>
            <a:r>
              <a:rPr lang="en-US" dirty="0"/>
              <a:t> for many years now and all of your work and time has been paying off across the state, and we thank you tremendously.  </a:t>
            </a:r>
            <a:br>
              <a:rPr lang="en-US" dirty="0"/>
            </a:br>
            <a:endParaRPr lang="en-US" dirty="0"/>
          </a:p>
          <a:p>
            <a:pPr lvl="1"/>
            <a:r>
              <a:rPr lang="en-US" b="1" dirty="0"/>
              <a:t>(heightened scrutiny &amp; need to make sure we are maintaining integrity &amp; documenting our efforts) </a:t>
            </a:r>
            <a:r>
              <a:rPr lang="en-US" dirty="0"/>
              <a:t>As you know, we are living in a time of very heightened scrutiny and the REDCs are a highly visible component of the State’s economic development structure.    Because we know the value of the work you do, we know how important it is to protect it.  Please see us as part of your team – we want to support the integrity of the REDC process in any way we can.   As we have done for the past two years, we are here to do</a:t>
            </a:r>
            <a:r>
              <a:rPr lang="en-US" baseline="0" dirty="0"/>
              <a:t> </a:t>
            </a:r>
            <a:r>
              <a:rPr lang="en-US" dirty="0"/>
              <a:t>in-person, which we are doing for every region.   </a:t>
            </a:r>
            <a:br>
              <a:rPr lang="en-US" dirty="0"/>
            </a:br>
            <a:endParaRPr lang="en-US" dirty="0"/>
          </a:p>
          <a:p>
            <a:pPr lvl="1"/>
            <a:r>
              <a:rPr lang="en-US" dirty="0"/>
              <a:t>(</a:t>
            </a:r>
            <a:r>
              <a:rPr lang="en-US" b="1" dirty="0"/>
              <a:t>great job generally, but one bad story can ruin it for everyone, we are working hard to create system that protects the work of the REDCs) </a:t>
            </a:r>
            <a:r>
              <a:rPr lang="en-US" dirty="0"/>
              <a:t>We think that by and large everyone has been doing a great job.   Unfortunately, one bad story can taint all of the other good work that you and everyone in this room is doing, so we are working hard to create a system that protects you and protects your work</a:t>
            </a:r>
            <a:r>
              <a:rPr lang="en-US" baseline="0" dirty="0"/>
              <a:t> from any allegations of conflicts. </a:t>
            </a:r>
            <a:br>
              <a:rPr lang="en-US" dirty="0"/>
            </a:br>
            <a:endParaRPr lang="en-US" dirty="0"/>
          </a:p>
          <a:p>
            <a:pPr lvl="1"/>
            <a:r>
              <a:rPr lang="en-US" dirty="0"/>
              <a:t>Today</a:t>
            </a:r>
            <a:r>
              <a:rPr lang="en-US" baseline="0" dirty="0"/>
              <a:t> we will be going over the REDC Code of Conduct, the Statement of Interest form, and recusal procedures.  I am also passing out my card so that everyone has my phone number and email address and I encourage you to reach out to me if you have any questions or concerns that come up during the year – either about a potential conflict that you may have or any ethics concerns that you may have.   </a:t>
            </a:r>
            <a:br>
              <a:rPr lang="en-US" baseline="0" dirty="0"/>
            </a:br>
            <a:r>
              <a:rPr lang="en-US" baseline="0" dirty="0"/>
              <a:t> </a:t>
            </a:r>
            <a:br>
              <a:rPr lang="en-US" dirty="0"/>
            </a:br>
            <a:br>
              <a:rPr lang="en-US" dirty="0"/>
            </a:b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5143019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892033"/>
            <a:br>
              <a:rPr lang="en-US" dirty="0"/>
            </a:br>
            <a:r>
              <a:rPr lang="en-US" baseline="0" dirty="0"/>
              <a:t> When you first join the Council you must review the COC and sign an acknowledgment that you have read and will comply with the COC. </a:t>
            </a:r>
          </a:p>
          <a:p>
            <a:pPr marL="0" lvl="1" defTabSz="892033"/>
            <a:endParaRPr lang="en-US" baseline="0"/>
          </a:p>
          <a:p>
            <a:pPr marL="0" lvl="1" defTabSz="892033"/>
            <a:r>
              <a:rPr lang="en-US"/>
              <a:t>The</a:t>
            </a:r>
            <a:r>
              <a:rPr lang="en-US" baseline="0"/>
              <a:t> </a:t>
            </a:r>
            <a:r>
              <a:rPr lang="en-US" baseline="0" dirty="0"/>
              <a:t>Code of Conduct covers three areas:  Conflicts of Interests, Confidential Information, and Unwarranted Privileges</a:t>
            </a:r>
            <a:r>
              <a:rPr lang="en-US" baseline="0"/>
              <a:t>.  </a:t>
            </a:r>
            <a:r>
              <a:rPr lang="en-US" baseline="0" dirty="0"/>
              <a:t>We’ll start with Conflicts of Interest….</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2423438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dirty="0"/>
              <a:t>I will start with Conflicts of Interest – definitely the area where we get the most questions.   </a:t>
            </a:r>
          </a:p>
          <a:p>
            <a:r>
              <a:rPr lang="en-US" dirty="0"/>
              <a:t>Under the Code of Conduct, members are required to avoid taking part in any vote, scoring or discussion where they or their organization, or perhaps a relative has an interest.   Please be sensitive to the fact that this includes situations where there is just an appearance of a conflict.  So what this means is that members should be recusing themselves from any project where they, or a Relative, is an owner, employee, board member, officer, owner or investor in the entity or in a potential competitor.  If you or your organization would stand to benefit financially from a project – it could be an IDA that will collect fees if a client’s project is funded – you must recuse yourself.</a:t>
            </a:r>
          </a:p>
          <a:p>
            <a:r>
              <a:rPr lang="en-US" dirty="0"/>
              <a:t>The definition</a:t>
            </a:r>
            <a:r>
              <a:rPr lang="en-US" baseline="0" dirty="0"/>
              <a:t> of “Relative” here is:  any person living in the same household as a Member (even if not related), or the spouse, parent, child or sibling of a Member.  However, depending on the relationship, there may still be an appearance of a conflict if someone you have a close relationship with has an interest in a project.  Please contact us if you are unsure if the relationship warrants recusal.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691799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Here are some other examples of conflicts.   If you find yourself</a:t>
            </a:r>
            <a:r>
              <a:rPr lang="en-US" baseline="0" dirty="0"/>
              <a:t> in one of these situations, or any other situation where you feel there may be an appearance of a conflict,  you should recuse yourself.  If you are unsure if you need to recuse yourself please contact me – I have passed out my cards and you should feel free to call or email me directly, as well as reach out to your RD if you have any questions or concerns.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5203288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892033"/>
            <a:r>
              <a:rPr lang="en-US" dirty="0"/>
              <a:t>If you do have a conflict, you will need to recuse yourself.  Recusal means not only no scoring, but also no participation in discussions or votes, or making attempts to influence such discussion or vote, or reviewing materials provided to the council or distributing any materials.  So, for co-chairs, I know that many if not all of the councils do not assign co-chairs to score, but you still would need to recuse yourself from discussions.  If the project you have an interest in is being discussed in the public meeting you can stay, but you cannot stay in the room for executive session meetings while the project you have an interest in is being discussed.  If you are not sure if you have a conflict or if you need to recuse, please, contact us – you can call us directly, or you can reach out to your RD who will loop us in if needed.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9232810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Within 30 days of appointment to the Council, and every year, each Member shall submit to the Regional Director a written statement identifying any entity, enterprise or real property (excluding personal residences), in which he or she, a spouse or </a:t>
            </a:r>
            <a:r>
              <a:rPr lang="en-US" dirty="0" err="1"/>
              <a:t>unemancipated</a:t>
            </a:r>
            <a:r>
              <a:rPr lang="en-US" dirty="0"/>
              <a:t> child, has an interest, whether as an owner, officer, director, employee, Investor or consultant.  </a:t>
            </a:r>
          </a:p>
          <a:p>
            <a:pPr lvl="1"/>
            <a:endParaRPr lang="en-US" dirty="0"/>
          </a:p>
          <a:p>
            <a:pPr lvl="1"/>
            <a:r>
              <a:rPr lang="en-US" dirty="0"/>
              <a:t>A member is an  “investor” for these purposes if he or she has provided money or resources to an enterprise; however, investments in mutual funds, index funds, and investments in public traded stock are not included in the definition of investor for purposes of the Code of Conduct.  Nonetheless, members are expected to recuse themselves whenever necessary in order to avoid an actual or perceived conflict of interest.   Ex-officio members do not need to submit this form because you are subject to the ethics and disclosure provisions of your governmental office, however, you still must recuse yourself from discussions and non-public meetings if you have a conflict of interest.  </a:t>
            </a:r>
          </a:p>
          <a:p>
            <a:pPr lvl="1"/>
            <a:endParaRPr lang="en-US" dirty="0"/>
          </a:p>
          <a:p>
            <a:pPr lvl="1"/>
            <a:r>
              <a:rPr lang="en-US" dirty="0"/>
              <a:t>It is vital that you get these forms back --  members will not be allowed to score, vote, or otherwise participate in any non-public meetings or receive non-public materials unless this form is returned.  If you have specific concerns or questions about the form please reach out to me and we will work with you and find a solution to address your concerns but also maintain compliance and transparency.  </a:t>
            </a:r>
          </a:p>
          <a:p>
            <a:pPr lvl="1"/>
            <a:endParaRPr lang="en-US" dirty="0"/>
          </a:p>
          <a:p>
            <a:pPr marL="458252" lvl="1" defTabSz="916503">
              <a:defRPr/>
            </a:pPr>
            <a:r>
              <a:rPr lang="en-US" dirty="0">
                <a:solidFill>
                  <a:srgbClr val="FFFF00"/>
                </a:solidFill>
              </a:rPr>
              <a:t>With respect to the Statement of Interest Forms,  we know these </a:t>
            </a:r>
            <a:r>
              <a:rPr lang="en-US" dirty="0"/>
              <a:t>may seem invasive and burdensome, but we have tried to make these as simple as possible.    Every member, including co-chairs, are required to fill out a statement of interest form.  On that form you will list all business interests, property interests, board memberships, and other interests that may create potential conflicts of interest.   It is essential that all members fill these out, and fill them out completely and accurately.   Please note that you must also include the interests of your spouse and minor child.  If there are specific privacy concerns, please reach out to us and we will work with you on a solution that protects you and that also protects our process. </a:t>
            </a:r>
            <a:r>
              <a:rPr lang="en-US"/>
              <a:t>Remind everyone why it is so important that they all fill it out completely each year.  </a:t>
            </a:r>
          </a:p>
          <a:p>
            <a:pPr lvl="1"/>
            <a:endParaRPr lang="en-US" dirty="0"/>
          </a:p>
          <a:p>
            <a:pPr marL="343600" indent="-343600">
              <a:lnSpc>
                <a:spcPct val="115000"/>
              </a:lnSpc>
              <a:buFont typeface="Symbol"/>
              <a:buChar char=""/>
            </a:pPr>
            <a:endParaRPr lang="en-US" dirty="0">
              <a:latin typeface="Times New Roman"/>
              <a:ea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9218214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As I am sure you are aware, there have been multiple news articles questioning the integrity of the REDC process, and we have also recently responded to a Freedom of Information Act request for copies of members’ Statement of Interest forms and our documentation of recusals.  Going forward, recusals will also be posted online in order to further increase transparency.  We need to make sure therefore, that we are not only doing the right thing, but that we are always documenting our process – this means everyone must fill out complete Statement of Interest Forms, and must report recusals, and the Regional offices must document recusals.</a:t>
            </a:r>
          </a:p>
          <a:p>
            <a:pPr lvl="1"/>
            <a:r>
              <a:rPr lang="en-US" dirty="0">
                <a:solidFill>
                  <a:srgbClr val="FFFF00"/>
                </a:solidFill>
              </a:rPr>
              <a:t>As you know if you have participated in prior rounds, the RDs send around a list of projects and ask the members to state which projects they need to be recused from.  These recusals are saved in the CFA system.  It is essential that recusals get inputted into the system because it is the primary means we have of demonstrating that we are preserving the integrity of the process.  That means that all members must consider what interests are reflected on the </a:t>
            </a:r>
            <a:r>
              <a:rPr lang="en-US" dirty="0" err="1">
                <a:solidFill>
                  <a:srgbClr val="FFFF00"/>
                </a:solidFill>
              </a:rPr>
              <a:t>ir</a:t>
            </a:r>
            <a:r>
              <a:rPr lang="en-US" dirty="0">
                <a:solidFill>
                  <a:srgbClr val="FFFF00"/>
                </a:solidFill>
              </a:rPr>
              <a:t> SOIs and, in addition to those, what recusals need to be made and then documented.  </a:t>
            </a:r>
            <a:br>
              <a:rPr lang="en-US" dirty="0">
                <a:solidFill>
                  <a:srgbClr val="FFFF00"/>
                </a:solidFill>
              </a:rPr>
            </a:br>
            <a:endParaRPr lang="en-US" dirty="0">
              <a:latin typeface="Times New Roman"/>
              <a:ea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35777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5913" y="696913"/>
            <a:ext cx="622617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55878" rtl="0" eaLnBrk="1" fontAlgn="auto" latinLnBrk="0" hangingPunct="1">
              <a:lnSpc>
                <a:spcPct val="100000"/>
              </a:lnSpc>
              <a:spcBef>
                <a:spcPts val="0"/>
              </a:spcBef>
              <a:spcAft>
                <a:spcPts val="0"/>
              </a:spcAft>
              <a:buClrTx/>
              <a:buSzTx/>
              <a:buFontTx/>
              <a:buNone/>
              <a:tabLst/>
              <a:defRPr/>
            </a:pPr>
            <a:fld id="{F779D282-A6DB-43BE-BF15-C4CA1C532BF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55878"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365442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87377" lvl="1" indent="-229126">
              <a:buAutoNum type="arabicPeriod"/>
            </a:pPr>
            <a:r>
              <a:rPr lang="en-US" dirty="0"/>
              <a:t>You cannot use your position on the Council to receive special benefits for yourself or anyone else.  For example, you cannot use your title on the Council to solicit business for yourself, market yourself to clients, or try to obtain any special benefit or privilege.  </a:t>
            </a:r>
            <a:br>
              <a:rPr lang="en-US" dirty="0"/>
            </a:br>
            <a:endParaRPr lang="en-US" dirty="0"/>
          </a:p>
          <a:p>
            <a:pPr marL="687377" lvl="1" indent="-229126">
              <a:buAutoNum type="arabicPeriod"/>
            </a:pPr>
            <a:r>
              <a:rPr lang="en-US" dirty="0"/>
              <a:t>Any authority you have in connection with your Council position can only be used in furtherance of your Council duties.  </a:t>
            </a:r>
          </a:p>
          <a:p>
            <a:pPr marL="343600" indent="-343600">
              <a:lnSpc>
                <a:spcPct val="115000"/>
              </a:lnSpc>
              <a:buFont typeface="Symbol"/>
              <a:buChar char=""/>
            </a:pPr>
            <a:endParaRPr lang="en-US" dirty="0">
              <a:latin typeface="Times New Roman"/>
              <a:ea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445920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3600" indent="-343600">
              <a:lnSpc>
                <a:spcPct val="115000"/>
              </a:lnSpc>
              <a:buFont typeface="Symbol"/>
              <a:buChar char=""/>
            </a:pPr>
            <a:r>
              <a:rPr lang="en-US" dirty="0">
                <a:latin typeface="Times New Roman"/>
                <a:ea typeface="Calibri"/>
              </a:rPr>
              <a:t>What</a:t>
            </a:r>
            <a:r>
              <a:rPr lang="en-US" baseline="0" dirty="0">
                <a:latin typeface="Times New Roman"/>
                <a:ea typeface="Calibri"/>
              </a:rPr>
              <a:t> is confidential information?   </a:t>
            </a:r>
          </a:p>
          <a:p>
            <a:pPr marL="801852" lvl="1" indent="-343600">
              <a:lnSpc>
                <a:spcPct val="115000"/>
              </a:lnSpc>
              <a:buFont typeface="Symbol"/>
              <a:buChar char=""/>
            </a:pPr>
            <a:r>
              <a:rPr lang="en-US" baseline="0" dirty="0">
                <a:latin typeface="Times New Roman"/>
                <a:ea typeface="Calibri"/>
              </a:rPr>
              <a:t>Any information that you obtained only through your membership on the REDC that is not otherwise public.   </a:t>
            </a:r>
          </a:p>
          <a:p>
            <a:pPr marL="343600" indent="-343600">
              <a:lnSpc>
                <a:spcPct val="115000"/>
              </a:lnSpc>
              <a:buFont typeface="Symbol"/>
              <a:buChar char=""/>
            </a:pPr>
            <a:r>
              <a:rPr lang="en-US" baseline="0" dirty="0">
                <a:latin typeface="Times New Roman"/>
                <a:ea typeface="Calibri"/>
              </a:rPr>
              <a:t>You cannot use confidential information for private gain (making real estate or other investment decisions, based on information that has not been made public yet, that you only know about because you are an REDC member.) </a:t>
            </a:r>
          </a:p>
          <a:p>
            <a:pPr marL="343600" indent="-343600">
              <a:lnSpc>
                <a:spcPct val="115000"/>
              </a:lnSpc>
              <a:buFont typeface="Symbol"/>
              <a:buChar char=""/>
            </a:pPr>
            <a:r>
              <a:rPr lang="en-US" baseline="0" dirty="0">
                <a:latin typeface="Times New Roman"/>
                <a:ea typeface="Calibri"/>
              </a:rPr>
              <a:t>You cannot share confidential information outside of the Council (or with any Council member that has a conflict of interest), until it is made public and no longer confidential.  </a:t>
            </a:r>
            <a:endParaRPr lang="en-US" dirty="0">
              <a:latin typeface="Times New Roman"/>
              <a:ea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542534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 is the end of our presentation, but please feel free</a:t>
            </a:r>
            <a:r>
              <a:rPr lang="en-US" baseline="0" dirty="0"/>
              <a:t> to ask questions now, or contact us later.  My contact info is above, and everyone should have my card now.   The most important take-</a:t>
            </a:r>
            <a:r>
              <a:rPr lang="en-US" baseline="0" dirty="0" err="1"/>
              <a:t>aways</a:t>
            </a:r>
            <a:r>
              <a:rPr lang="en-US" baseline="0" dirty="0"/>
              <a:t> here are – make sure you disclose all conflicts, err on the side of asking questions and recuse yourself.   I</a:t>
            </a:r>
            <a:r>
              <a:rPr lang="en-US" dirty="0"/>
              <a:t>f you have any concerns with anything that you have seen or heard at your councils, please talk to us.    If there are issues of concern we want to be able to get in and fix whatever problems there may be.  </a:t>
            </a:r>
          </a:p>
          <a:p>
            <a:endParaRPr lang="en-US" dirty="0"/>
          </a:p>
          <a:p>
            <a:r>
              <a:rPr lang="en-US" dirty="0"/>
              <a:t>Thanks so much.</a:t>
            </a:r>
            <a:r>
              <a:rPr lang="en-US" baseline="0" dirty="0"/>
              <a:t>  We’ll open it up to questions now.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4C1D26-AF09-4D67-B95C-5F0C78757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64129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112</a:t>
            </a:fld>
            <a:endParaRPr lang="en-US"/>
          </a:p>
        </p:txBody>
      </p:sp>
    </p:spTree>
    <p:extLst>
      <p:ext uri="{BB962C8B-B14F-4D97-AF65-F5344CB8AC3E}">
        <p14:creationId xmlns:p14="http://schemas.microsoft.com/office/powerpoint/2010/main" val="80828228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113</a:t>
            </a:fld>
            <a:endParaRPr lang="en-US"/>
          </a:p>
        </p:txBody>
      </p:sp>
    </p:spTree>
    <p:extLst>
      <p:ext uri="{BB962C8B-B14F-4D97-AF65-F5344CB8AC3E}">
        <p14:creationId xmlns:p14="http://schemas.microsoft.com/office/powerpoint/2010/main" val="2609401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86361-2C8C-4326-A77F-F96531D8D04A}" type="slidenum">
              <a:rPr lang="en-US" smtClean="0"/>
              <a:t>114</a:t>
            </a:fld>
            <a:endParaRPr lang="en-US"/>
          </a:p>
        </p:txBody>
      </p:sp>
    </p:spTree>
    <p:extLst>
      <p:ext uri="{BB962C8B-B14F-4D97-AF65-F5344CB8AC3E}">
        <p14:creationId xmlns:p14="http://schemas.microsoft.com/office/powerpoint/2010/main" val="19386423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3.xml"/></Relationships>
</file>

<file path=ppt/slideLayouts/_rels/slideLayout141.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4.xml"/></Relationships>
</file>

<file path=ppt/slideLayouts/_rels/slideLayout142.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5.xml"/></Relationships>
</file>

<file path=ppt/slideLayouts/_rels/slideLayout143.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6.xml"/></Relationships>
</file>

<file path=ppt/slideLayouts/_rels/slideLayout144.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7.xml"/></Relationships>
</file>

<file path=ppt/slideLayouts/_rels/slideLayout145.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8.xml"/></Relationships>
</file>

<file path=ppt/slideLayouts/_rels/slideLayout146.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9.xml"/></Relationships>
</file>

<file path=ppt/slideLayouts/_rels/slideLayout147.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10.xml"/></Relationships>
</file>

<file path=ppt/slideLayouts/_rels/slideLayout148.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ags" Target="../tags/tag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10" name="Picture 9" descr="ESD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0336" y="325370"/>
            <a:ext cx="2740020" cy="596534"/>
          </a:xfrm>
          <a:prstGeom prst="rect">
            <a:avLst/>
          </a:prstGeom>
        </p:spPr>
      </p:pic>
      <p:sp>
        <p:nvSpPr>
          <p:cNvPr id="6" name="Rectangle 5"/>
          <p:cNvSpPr/>
          <p:nvPr userDrawn="1"/>
        </p:nvSpPr>
        <p:spPr>
          <a:xfrm>
            <a:off x="-56085" y="4112973"/>
            <a:ext cx="9303879" cy="1052286"/>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2D73"/>
              </a:solidFill>
            </a:endParaRPr>
          </a:p>
        </p:txBody>
      </p:sp>
      <p:sp>
        <p:nvSpPr>
          <p:cNvPr id="7" name="Rectangle 6"/>
          <p:cNvSpPr/>
          <p:nvPr userDrawn="1"/>
        </p:nvSpPr>
        <p:spPr>
          <a:xfrm>
            <a:off x="-32562" y="4083536"/>
            <a:ext cx="9247794" cy="4571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1249060" cy="369332"/>
          </a:xfrm>
          <a:prstGeom prst="rect">
            <a:avLst/>
          </a:prstGeom>
          <a:noFill/>
        </p:spPr>
        <p:txBody>
          <a:bodyPr wrap="none" rtlCol="0">
            <a:spAutoFit/>
          </a:bodyPr>
          <a:lstStyle/>
          <a:p>
            <a:r>
              <a:rPr lang="en-US" dirty="0"/>
              <a:t>ESD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Tree>
    <p:extLst>
      <p:ext uri="{BB962C8B-B14F-4D97-AF65-F5344CB8AC3E}">
        <p14:creationId xmlns:p14="http://schemas.microsoft.com/office/powerpoint/2010/main" val="17024840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RED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79463" y="4531965"/>
            <a:ext cx="2707337" cy="453787"/>
          </a:xfrm>
          <a:prstGeom prst="rect">
            <a:avLst/>
          </a:prstGeom>
        </p:spPr>
      </p:pic>
    </p:spTree>
    <p:extLst>
      <p:ext uri="{BB962C8B-B14F-4D97-AF65-F5344CB8AC3E}">
        <p14:creationId xmlns:p14="http://schemas.microsoft.com/office/powerpoint/2010/main" val="110475432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Tree>
    <p:extLst>
      <p:ext uri="{BB962C8B-B14F-4D97-AF65-F5344CB8AC3E}">
        <p14:creationId xmlns:p14="http://schemas.microsoft.com/office/powerpoint/2010/main" val="190434516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ED0365-0D65-4032-85A6-BECCAB4E9A68}" type="datetimeFigureOut">
              <a:rPr lang="en-US" smtClean="0">
                <a:solidFill>
                  <a:prstClr val="black">
                    <a:tint val="75000"/>
                  </a:prstClr>
                </a:solidFill>
              </a:rPr>
              <a:pPr/>
              <a:t>6/4/2019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7754AA7-8025-408E-B296-E2B43FE086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401194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ACED0365-0D65-4032-85A6-BECCAB4E9A68}" type="datetimeFigureOut">
              <a:rPr lang="en-US" smtClean="0">
                <a:solidFill>
                  <a:prstClr val="black">
                    <a:tint val="75000"/>
                  </a:prstClr>
                </a:solidFill>
              </a:rPr>
              <a:pPr/>
              <a:t>6/4/2019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7754AA7-8025-408E-B296-E2B43FE086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516892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938649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ED0365-0D65-4032-85A6-BECCAB4E9A68}" type="datetimeFigureOut">
              <a:rPr lang="en-US" smtClean="0">
                <a:solidFill>
                  <a:prstClr val="black">
                    <a:tint val="75000"/>
                  </a:prstClr>
                </a:solidFill>
              </a:rPr>
              <a:pPr/>
              <a:t>6/4/2019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7754AA7-8025-408E-B296-E2B43FE086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984419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ED0365-0D65-4032-85A6-BECCAB4E9A68}" type="datetimeFigureOut">
              <a:rPr lang="en-US" smtClean="0">
                <a:solidFill>
                  <a:prstClr val="black">
                    <a:tint val="75000"/>
                  </a:prstClr>
                </a:solidFill>
              </a:rPr>
              <a:pPr/>
              <a:t>6/4/2019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7754AA7-8025-408E-B296-E2B43FE086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059437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ED0365-0D65-4032-85A6-BECCAB4E9A68}" type="datetimeFigureOut">
              <a:rPr lang="en-US" smtClean="0">
                <a:solidFill>
                  <a:prstClr val="black">
                    <a:tint val="75000"/>
                  </a:prstClr>
                </a:solidFill>
              </a:rPr>
              <a:pPr/>
              <a:t>6/4/2019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7754AA7-8025-408E-B296-E2B43FE086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048333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ED0365-0D65-4032-85A6-BECCAB4E9A68}" type="datetimeFigureOut">
              <a:rPr lang="en-US" smtClean="0">
                <a:solidFill>
                  <a:prstClr val="black">
                    <a:tint val="75000"/>
                  </a:prstClr>
                </a:solidFill>
              </a:rPr>
              <a:pPr/>
              <a:t>6/4/2019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754AA7-8025-408E-B296-E2B43FE086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307426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Tree>
    <p:extLst>
      <p:ext uri="{BB962C8B-B14F-4D97-AF65-F5344CB8AC3E}">
        <p14:creationId xmlns:p14="http://schemas.microsoft.com/office/powerpoint/2010/main" val="370211664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ver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2967929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7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8" name="Picture 17" descr="RED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79463" y="4531965"/>
            <a:ext cx="2707337" cy="453787"/>
          </a:xfrm>
          <a:prstGeom prst="rect">
            <a:avLst/>
          </a:prstGeom>
        </p:spPr>
      </p:pic>
    </p:spTree>
    <p:extLst>
      <p:ext uri="{BB962C8B-B14F-4D97-AF65-F5344CB8AC3E}">
        <p14:creationId xmlns:p14="http://schemas.microsoft.com/office/powerpoint/2010/main" val="350949471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8"/>
          </a:xfrm>
        </p:spPr>
        <p:txBody>
          <a:bodyPr/>
          <a:lstStyle>
            <a:lvl1pPr>
              <a:defRPr>
                <a:solidFill>
                  <a:schemeClr val="bg1"/>
                </a:solidFill>
              </a:defRPr>
            </a:lvl1p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64664" indent="0" algn="ctr">
              <a:buNone/>
              <a:defRPr>
                <a:solidFill>
                  <a:schemeClr val="tx1">
                    <a:tint val="75000"/>
                  </a:schemeClr>
                </a:solidFill>
              </a:defRPr>
            </a:lvl2pPr>
            <a:lvl3pPr marL="729319" indent="0" algn="ctr">
              <a:buNone/>
              <a:defRPr>
                <a:solidFill>
                  <a:schemeClr val="tx1">
                    <a:tint val="75000"/>
                  </a:schemeClr>
                </a:solidFill>
              </a:defRPr>
            </a:lvl3pPr>
            <a:lvl4pPr marL="1093975" indent="0" algn="ctr">
              <a:buNone/>
              <a:defRPr>
                <a:solidFill>
                  <a:schemeClr val="tx1">
                    <a:tint val="75000"/>
                  </a:schemeClr>
                </a:solidFill>
              </a:defRPr>
            </a:lvl4pPr>
            <a:lvl5pPr marL="1458642" indent="0" algn="ctr">
              <a:buNone/>
              <a:defRPr>
                <a:solidFill>
                  <a:schemeClr val="tx1">
                    <a:tint val="75000"/>
                  </a:schemeClr>
                </a:solidFill>
              </a:defRPr>
            </a:lvl5pPr>
            <a:lvl6pPr marL="1823301" indent="0" algn="ctr">
              <a:buNone/>
              <a:defRPr>
                <a:solidFill>
                  <a:schemeClr val="tx1">
                    <a:tint val="75000"/>
                  </a:schemeClr>
                </a:solidFill>
              </a:defRPr>
            </a:lvl6pPr>
            <a:lvl7pPr marL="2187962" indent="0" algn="ctr">
              <a:buNone/>
              <a:defRPr>
                <a:solidFill>
                  <a:schemeClr val="tx1">
                    <a:tint val="75000"/>
                  </a:schemeClr>
                </a:solidFill>
              </a:defRPr>
            </a:lvl7pPr>
            <a:lvl8pPr marL="2552627" indent="0" algn="ctr">
              <a:buNone/>
              <a:defRPr>
                <a:solidFill>
                  <a:schemeClr val="tx1">
                    <a:tint val="75000"/>
                  </a:schemeClr>
                </a:solidFill>
              </a:defRPr>
            </a:lvl8pPr>
            <a:lvl9pPr marL="2917284"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EDA95622-47CD-4792-87CD-9E40879DBF0B}" type="datetimeFigureOut">
              <a:rPr lang="en-US" smtClean="0"/>
              <a:pPr>
                <a:defRPr/>
              </a:pPr>
              <a:t>6/4/2019</a:t>
            </a:fld>
            <a:endParaRPr lang="en-US"/>
          </a:p>
        </p:txBody>
      </p:sp>
      <p:sp>
        <p:nvSpPr>
          <p:cNvPr id="5" name="Footer Placeholder 4"/>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C5B8F1E5-8B8F-4A5A-927D-A7906B1249E8}" type="slidenum">
              <a:rPr lang="en-US" smtClean="0"/>
              <a:pPr>
                <a:defRPr/>
              </a:pPr>
              <a:t>‹#›</a:t>
            </a:fld>
            <a:endParaRPr lang="en-US"/>
          </a:p>
        </p:txBody>
      </p:sp>
    </p:spTree>
    <p:extLst>
      <p:ext uri="{BB962C8B-B14F-4D97-AF65-F5344CB8AC3E}">
        <p14:creationId xmlns:p14="http://schemas.microsoft.com/office/powerpoint/2010/main" val="493362312"/>
      </p:ext>
    </p:extLst>
  </p:cSld>
  <p:clrMapOvr>
    <a:masterClrMapping/>
  </p:clrMapOvr>
  <p:transition spd="med">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002A5C"/>
          </a:soli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4" name="Date Placeholder 3"/>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406A87D9-9330-446D-829D-FD1B340D3052}" type="datetimeFigureOut">
              <a:rPr lang="en-US" smtClean="0"/>
              <a:pPr>
                <a:defRPr/>
              </a:pPr>
              <a:t>6/4/2019</a:t>
            </a:fld>
            <a:endParaRPr lang="en-US"/>
          </a:p>
        </p:txBody>
      </p:sp>
      <p:sp>
        <p:nvSpPr>
          <p:cNvPr id="5" name="Footer Placeholder 4"/>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E495F523-F7D9-4063-8340-88E63427C143}" type="slidenum">
              <a:rPr lang="en-US" smtClean="0"/>
              <a:pPr>
                <a:defRPr/>
              </a:pPr>
              <a:t>‹#›</a:t>
            </a:fld>
            <a:endParaRPr lang="en-US"/>
          </a:p>
        </p:txBody>
      </p:sp>
    </p:spTree>
    <p:extLst>
      <p:ext uri="{BB962C8B-B14F-4D97-AF65-F5344CB8AC3E}">
        <p14:creationId xmlns:p14="http://schemas.microsoft.com/office/powerpoint/2010/main" val="3936421856"/>
      </p:ext>
    </p:extLst>
  </p:cSld>
  <p:clrMapOvr>
    <a:masterClrMapping/>
  </p:clrMapOvr>
  <p:transition spd="med">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200" b="1" cap="all"/>
            </a:lvl1pPr>
          </a:lstStyle>
          <a:p>
            <a:r>
              <a:rPr lang="en-US"/>
              <a:t>Click to edit Master title style</a:t>
            </a:r>
          </a:p>
        </p:txBody>
      </p:sp>
      <p:sp>
        <p:nvSpPr>
          <p:cNvPr id="3" name="Text Placeholder 2"/>
          <p:cNvSpPr>
            <a:spLocks noGrp="1"/>
          </p:cNvSpPr>
          <p:nvPr>
            <p:ph type="body" idx="1"/>
          </p:nvPr>
        </p:nvSpPr>
        <p:spPr>
          <a:xfrm>
            <a:off x="722313" y="2180036"/>
            <a:ext cx="7772400" cy="1125140"/>
          </a:xfrm>
        </p:spPr>
        <p:txBody>
          <a:bodyPr anchor="b"/>
          <a:lstStyle>
            <a:lvl1pPr marL="0" indent="0">
              <a:buNone/>
              <a:defRPr sz="1600">
                <a:solidFill>
                  <a:schemeClr val="tx1">
                    <a:tint val="75000"/>
                  </a:schemeClr>
                </a:solidFill>
              </a:defRPr>
            </a:lvl1pPr>
            <a:lvl2pPr marL="364664" indent="0">
              <a:buNone/>
              <a:defRPr sz="1360">
                <a:solidFill>
                  <a:schemeClr val="tx1">
                    <a:tint val="75000"/>
                  </a:schemeClr>
                </a:solidFill>
              </a:defRPr>
            </a:lvl2pPr>
            <a:lvl3pPr marL="729319" indent="0">
              <a:buNone/>
              <a:defRPr sz="1280">
                <a:solidFill>
                  <a:schemeClr val="tx1">
                    <a:tint val="75000"/>
                  </a:schemeClr>
                </a:solidFill>
              </a:defRPr>
            </a:lvl3pPr>
            <a:lvl4pPr marL="1093975" indent="0">
              <a:buNone/>
              <a:defRPr sz="1120">
                <a:solidFill>
                  <a:schemeClr val="tx1">
                    <a:tint val="75000"/>
                  </a:schemeClr>
                </a:solidFill>
              </a:defRPr>
            </a:lvl4pPr>
            <a:lvl5pPr marL="1458642" indent="0">
              <a:buNone/>
              <a:defRPr sz="1120">
                <a:solidFill>
                  <a:schemeClr val="tx1">
                    <a:tint val="75000"/>
                  </a:schemeClr>
                </a:solidFill>
              </a:defRPr>
            </a:lvl5pPr>
            <a:lvl6pPr marL="1823301" indent="0">
              <a:buNone/>
              <a:defRPr sz="1120">
                <a:solidFill>
                  <a:schemeClr val="tx1">
                    <a:tint val="75000"/>
                  </a:schemeClr>
                </a:solidFill>
              </a:defRPr>
            </a:lvl6pPr>
            <a:lvl7pPr marL="2187962" indent="0">
              <a:buNone/>
              <a:defRPr sz="1120">
                <a:solidFill>
                  <a:schemeClr val="tx1">
                    <a:tint val="75000"/>
                  </a:schemeClr>
                </a:solidFill>
              </a:defRPr>
            </a:lvl7pPr>
            <a:lvl8pPr marL="2552627" indent="0">
              <a:buNone/>
              <a:defRPr sz="1120">
                <a:solidFill>
                  <a:schemeClr val="tx1">
                    <a:tint val="75000"/>
                  </a:schemeClr>
                </a:solidFill>
              </a:defRPr>
            </a:lvl8pPr>
            <a:lvl9pPr marL="2917284" indent="0">
              <a:buNone/>
              <a:defRPr sz="1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854F4FD1-8DA8-452B-9E87-5AA6084C858E}" type="datetimeFigureOut">
              <a:rPr lang="en-US" smtClean="0"/>
              <a:pPr>
                <a:defRPr/>
              </a:pPr>
              <a:t>6/4/2019</a:t>
            </a:fld>
            <a:endParaRPr lang="en-US"/>
          </a:p>
        </p:txBody>
      </p:sp>
      <p:sp>
        <p:nvSpPr>
          <p:cNvPr id="5" name="Footer Placeholder 4"/>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4A1BDEA6-44E8-45A2-BCC9-7D32C7961B96}" type="slidenum">
              <a:rPr lang="en-US" smtClean="0"/>
              <a:pPr>
                <a:defRPr/>
              </a:pPr>
              <a:t>‹#›</a:t>
            </a:fld>
            <a:endParaRPr lang="en-US"/>
          </a:p>
        </p:txBody>
      </p:sp>
    </p:spTree>
    <p:extLst>
      <p:ext uri="{BB962C8B-B14F-4D97-AF65-F5344CB8AC3E}">
        <p14:creationId xmlns:p14="http://schemas.microsoft.com/office/powerpoint/2010/main" val="1658397776"/>
      </p:ext>
    </p:extLst>
  </p:cSld>
  <p:clrMapOvr>
    <a:masterClrMapping/>
  </p:clrMapOvr>
  <p:transition spd="med">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lvl1pPr>
              <a:defRPr sz="2160"/>
            </a:lvl1pPr>
            <a:lvl2pPr>
              <a:defRPr sz="1920"/>
            </a:lvl2pPr>
            <a:lvl3pPr>
              <a:defRPr sz="1600"/>
            </a:lvl3pPr>
            <a:lvl4pPr>
              <a:defRPr sz="1360"/>
            </a:lvl4pPr>
            <a:lvl5pPr>
              <a:defRPr sz="1360"/>
            </a:lvl5pPr>
            <a:lvl6pPr>
              <a:defRPr sz="1360"/>
            </a:lvl6pPr>
            <a:lvl7pPr>
              <a:defRPr sz="1360"/>
            </a:lvl7pPr>
            <a:lvl8pPr>
              <a:defRPr sz="1360"/>
            </a:lvl8pPr>
            <a:lvl9pPr>
              <a:defRPr sz="13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472"/>
          </a:xfrm>
        </p:spPr>
        <p:txBody>
          <a:bodyPr/>
          <a:lstStyle>
            <a:lvl1pPr>
              <a:defRPr sz="2160"/>
            </a:lvl1pPr>
            <a:lvl2pPr>
              <a:defRPr sz="1920"/>
            </a:lvl2pPr>
            <a:lvl3pPr>
              <a:defRPr sz="1600"/>
            </a:lvl3pPr>
            <a:lvl4pPr>
              <a:defRPr sz="1360"/>
            </a:lvl4pPr>
            <a:lvl5pPr>
              <a:defRPr sz="1360"/>
            </a:lvl5pPr>
            <a:lvl6pPr>
              <a:defRPr sz="1360"/>
            </a:lvl6pPr>
            <a:lvl7pPr>
              <a:defRPr sz="1360"/>
            </a:lvl7pPr>
            <a:lvl8pPr>
              <a:defRPr sz="1360"/>
            </a:lvl8pPr>
            <a:lvl9pPr>
              <a:defRPr sz="13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DDA8AA10-21CD-43D3-B515-5D0D3D9F4EA0}" type="datetimeFigureOut">
              <a:rPr lang="en-US" smtClean="0"/>
              <a:pPr>
                <a:defRPr/>
              </a:pPr>
              <a:t>6/4/2019</a:t>
            </a:fld>
            <a:endParaRPr lang="en-US"/>
          </a:p>
        </p:txBody>
      </p:sp>
      <p:sp>
        <p:nvSpPr>
          <p:cNvPr id="6" name="Footer Placeholder 5"/>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8C72D145-13BD-4695-9968-CF2FF393CB4E}" type="slidenum">
              <a:rPr lang="en-US" smtClean="0"/>
              <a:pPr>
                <a:defRPr/>
              </a:pPr>
              <a:t>‹#›</a:t>
            </a:fld>
            <a:endParaRPr lang="en-US"/>
          </a:p>
        </p:txBody>
      </p:sp>
    </p:spTree>
    <p:extLst>
      <p:ext uri="{BB962C8B-B14F-4D97-AF65-F5344CB8AC3E}">
        <p14:creationId xmlns:p14="http://schemas.microsoft.com/office/powerpoint/2010/main" val="2817732658"/>
      </p:ext>
    </p:extLst>
  </p:cSld>
  <p:clrMapOvr>
    <a:masterClrMapping/>
  </p:clrMapOvr>
  <p:transition spd="med">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9" y="1151365"/>
            <a:ext cx="4040188" cy="479821"/>
          </a:xfrm>
        </p:spPr>
        <p:txBody>
          <a:bodyPr anchor="b"/>
          <a:lstStyle>
            <a:lvl1pPr marL="0" indent="0">
              <a:buNone/>
              <a:defRPr sz="1920" b="1"/>
            </a:lvl1pPr>
            <a:lvl2pPr marL="364664" indent="0">
              <a:buNone/>
              <a:defRPr sz="1600" b="1"/>
            </a:lvl2pPr>
            <a:lvl3pPr marL="729319" indent="0">
              <a:buNone/>
              <a:defRPr sz="1360" b="1"/>
            </a:lvl3pPr>
            <a:lvl4pPr marL="1093975" indent="0">
              <a:buNone/>
              <a:defRPr sz="1280" b="1"/>
            </a:lvl4pPr>
            <a:lvl5pPr marL="1458642" indent="0">
              <a:buNone/>
              <a:defRPr sz="1280" b="1"/>
            </a:lvl5pPr>
            <a:lvl6pPr marL="1823301" indent="0">
              <a:buNone/>
              <a:defRPr sz="1280" b="1"/>
            </a:lvl6pPr>
            <a:lvl7pPr marL="2187962" indent="0">
              <a:buNone/>
              <a:defRPr sz="1280" b="1"/>
            </a:lvl7pPr>
            <a:lvl8pPr marL="2552627" indent="0">
              <a:buNone/>
              <a:defRPr sz="1280" b="1"/>
            </a:lvl8pPr>
            <a:lvl9pPr marL="2917284" indent="0">
              <a:buNone/>
              <a:defRPr sz="1280" b="1"/>
            </a:lvl9pPr>
          </a:lstStyle>
          <a:p>
            <a:pPr lvl="0"/>
            <a:r>
              <a:rPr lang="en-US"/>
              <a:t>Click to edit Master text styles</a:t>
            </a:r>
          </a:p>
        </p:txBody>
      </p:sp>
      <p:sp>
        <p:nvSpPr>
          <p:cNvPr id="4" name="Content Placeholder 3"/>
          <p:cNvSpPr>
            <a:spLocks noGrp="1"/>
          </p:cNvSpPr>
          <p:nvPr>
            <p:ph sz="half" idx="2"/>
          </p:nvPr>
        </p:nvSpPr>
        <p:spPr>
          <a:xfrm>
            <a:off x="457209" y="1631157"/>
            <a:ext cx="4040188" cy="2963466"/>
          </a:xfrm>
        </p:spPr>
        <p:txBody>
          <a:bodyPr/>
          <a:lstStyle>
            <a:lvl1pPr>
              <a:defRPr sz="1920"/>
            </a:lvl1pPr>
            <a:lvl2pPr>
              <a:defRPr sz="1600"/>
            </a:lvl2pPr>
            <a:lvl3pPr>
              <a:defRPr sz="1360"/>
            </a:lvl3pPr>
            <a:lvl4pPr>
              <a:defRPr sz="1280"/>
            </a:lvl4pPr>
            <a:lvl5pPr>
              <a:defRPr sz="1280"/>
            </a:lvl5pPr>
            <a:lvl6pPr>
              <a:defRPr sz="1280"/>
            </a:lvl6pPr>
            <a:lvl7pPr>
              <a:defRPr sz="1280"/>
            </a:lvl7pPr>
            <a:lvl8pPr>
              <a:defRPr sz="1280"/>
            </a:lvl8pPr>
            <a:lvl9pPr>
              <a:defRPr sz="12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60" y="1151365"/>
            <a:ext cx="4041775" cy="479821"/>
          </a:xfrm>
        </p:spPr>
        <p:txBody>
          <a:bodyPr anchor="b"/>
          <a:lstStyle>
            <a:lvl1pPr marL="0" indent="0">
              <a:buNone/>
              <a:defRPr sz="1920" b="1"/>
            </a:lvl1pPr>
            <a:lvl2pPr marL="364664" indent="0">
              <a:buNone/>
              <a:defRPr sz="1600" b="1"/>
            </a:lvl2pPr>
            <a:lvl3pPr marL="729319" indent="0">
              <a:buNone/>
              <a:defRPr sz="1360" b="1"/>
            </a:lvl3pPr>
            <a:lvl4pPr marL="1093975" indent="0">
              <a:buNone/>
              <a:defRPr sz="1280" b="1"/>
            </a:lvl4pPr>
            <a:lvl5pPr marL="1458642" indent="0">
              <a:buNone/>
              <a:defRPr sz="1280" b="1"/>
            </a:lvl5pPr>
            <a:lvl6pPr marL="1823301" indent="0">
              <a:buNone/>
              <a:defRPr sz="1280" b="1"/>
            </a:lvl6pPr>
            <a:lvl7pPr marL="2187962" indent="0">
              <a:buNone/>
              <a:defRPr sz="1280" b="1"/>
            </a:lvl7pPr>
            <a:lvl8pPr marL="2552627" indent="0">
              <a:buNone/>
              <a:defRPr sz="1280" b="1"/>
            </a:lvl8pPr>
            <a:lvl9pPr marL="2917284" indent="0">
              <a:buNone/>
              <a:defRPr sz="1280" b="1"/>
            </a:lvl9pPr>
          </a:lstStyle>
          <a:p>
            <a:pPr lvl="0"/>
            <a:r>
              <a:rPr lang="en-US"/>
              <a:t>Click to edit Master text styles</a:t>
            </a:r>
          </a:p>
        </p:txBody>
      </p:sp>
      <p:sp>
        <p:nvSpPr>
          <p:cNvPr id="6" name="Content Placeholder 5"/>
          <p:cNvSpPr>
            <a:spLocks noGrp="1"/>
          </p:cNvSpPr>
          <p:nvPr>
            <p:ph sz="quarter" idx="4"/>
          </p:nvPr>
        </p:nvSpPr>
        <p:spPr>
          <a:xfrm>
            <a:off x="4645060" y="1631157"/>
            <a:ext cx="4041775" cy="2963466"/>
          </a:xfrm>
        </p:spPr>
        <p:txBody>
          <a:bodyPr/>
          <a:lstStyle>
            <a:lvl1pPr>
              <a:defRPr sz="1920"/>
            </a:lvl1pPr>
            <a:lvl2pPr>
              <a:defRPr sz="1600"/>
            </a:lvl2pPr>
            <a:lvl3pPr>
              <a:defRPr sz="1360"/>
            </a:lvl3pPr>
            <a:lvl4pPr>
              <a:defRPr sz="1280"/>
            </a:lvl4pPr>
            <a:lvl5pPr>
              <a:defRPr sz="1280"/>
            </a:lvl5pPr>
            <a:lvl6pPr>
              <a:defRPr sz="1280"/>
            </a:lvl6pPr>
            <a:lvl7pPr>
              <a:defRPr sz="1280"/>
            </a:lvl7pPr>
            <a:lvl8pPr>
              <a:defRPr sz="1280"/>
            </a:lvl8pPr>
            <a:lvl9pPr>
              <a:defRPr sz="12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D27AA4D2-3E89-4587-A483-4246FB2D36D4}" type="datetimeFigureOut">
              <a:rPr lang="en-US" smtClean="0"/>
              <a:pPr>
                <a:defRPr/>
              </a:pPr>
              <a:t>6/4/2019</a:t>
            </a:fld>
            <a:endParaRPr lang="en-US"/>
          </a:p>
        </p:txBody>
      </p:sp>
      <p:sp>
        <p:nvSpPr>
          <p:cNvPr id="8" name="Footer Placeholder 7"/>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42DE4571-207E-449E-8DE6-012928711FD3}" type="slidenum">
              <a:rPr lang="en-US" smtClean="0"/>
              <a:pPr>
                <a:defRPr/>
              </a:pPr>
              <a:t>‹#›</a:t>
            </a:fld>
            <a:endParaRPr lang="en-US"/>
          </a:p>
        </p:txBody>
      </p:sp>
    </p:spTree>
    <p:extLst>
      <p:ext uri="{BB962C8B-B14F-4D97-AF65-F5344CB8AC3E}">
        <p14:creationId xmlns:p14="http://schemas.microsoft.com/office/powerpoint/2010/main" val="336722347"/>
      </p:ext>
    </p:extLst>
  </p:cSld>
  <p:clrMapOvr>
    <a:masterClrMapping/>
  </p:clrMapOvr>
  <p:transition spd="med">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A242117F-809E-48A4-AC53-247DE7BF234D}" type="datetimeFigureOut">
              <a:rPr lang="en-US" smtClean="0"/>
              <a:pPr>
                <a:defRPr/>
              </a:pPr>
              <a:t>6/4/2019</a:t>
            </a:fld>
            <a:endParaRPr lang="en-US"/>
          </a:p>
        </p:txBody>
      </p:sp>
      <p:sp>
        <p:nvSpPr>
          <p:cNvPr id="4" name="Footer Placeholder 3"/>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EDCED055-905E-43A0-8859-2E2A809CA6AE}" type="slidenum">
              <a:rPr lang="en-US" smtClean="0"/>
              <a:pPr>
                <a:defRPr/>
              </a:pPr>
              <a:t>‹#›</a:t>
            </a:fld>
            <a:endParaRPr lang="en-US"/>
          </a:p>
        </p:txBody>
      </p:sp>
    </p:spTree>
    <p:extLst>
      <p:ext uri="{BB962C8B-B14F-4D97-AF65-F5344CB8AC3E}">
        <p14:creationId xmlns:p14="http://schemas.microsoft.com/office/powerpoint/2010/main" val="3967583335"/>
      </p:ext>
    </p:extLst>
  </p:cSld>
  <p:clrMapOvr>
    <a:masterClrMapping/>
  </p:clrMapOvr>
  <p:transition spd="med">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0A585182-6237-4278-8A67-394E20537CBD}" type="datetimeFigureOut">
              <a:rPr lang="en-US" smtClean="0"/>
              <a:pPr>
                <a:defRPr/>
              </a:pPr>
              <a:t>6/4/2019</a:t>
            </a:fld>
            <a:endParaRPr lang="en-US"/>
          </a:p>
        </p:txBody>
      </p:sp>
      <p:sp>
        <p:nvSpPr>
          <p:cNvPr id="3" name="Footer Placeholder 2"/>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8F65A942-1813-4ED3-AF42-4FA40BF7C957}" type="slidenum">
              <a:rPr lang="en-US" smtClean="0"/>
              <a:pPr>
                <a:defRPr/>
              </a:pPr>
              <a:t>‹#›</a:t>
            </a:fld>
            <a:endParaRPr lang="en-US"/>
          </a:p>
        </p:txBody>
      </p:sp>
    </p:spTree>
    <p:extLst>
      <p:ext uri="{BB962C8B-B14F-4D97-AF65-F5344CB8AC3E}">
        <p14:creationId xmlns:p14="http://schemas.microsoft.com/office/powerpoint/2010/main" val="301248922"/>
      </p:ext>
    </p:extLst>
  </p:cSld>
  <p:clrMapOvr>
    <a:masterClrMapping/>
  </p:clrMapOvr>
  <p:transition spd="med">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36" y="204818"/>
            <a:ext cx="3008313" cy="871538"/>
          </a:xfrm>
        </p:spPr>
        <p:txBody>
          <a:bodyPr anchor="b"/>
          <a:lstStyle>
            <a:lvl1pPr algn="l">
              <a:defRPr sz="1600" b="1"/>
            </a:lvl1pPr>
          </a:lstStyle>
          <a:p>
            <a:r>
              <a:rPr lang="en-US"/>
              <a:t>Click to edit Master title style</a:t>
            </a:r>
          </a:p>
        </p:txBody>
      </p:sp>
      <p:sp>
        <p:nvSpPr>
          <p:cNvPr id="3" name="Content Placeholder 2"/>
          <p:cNvSpPr>
            <a:spLocks noGrp="1"/>
          </p:cNvSpPr>
          <p:nvPr>
            <p:ph idx="1"/>
          </p:nvPr>
        </p:nvSpPr>
        <p:spPr>
          <a:xfrm>
            <a:off x="3575051" y="204789"/>
            <a:ext cx="5111750" cy="4389835"/>
          </a:xfrm>
        </p:spPr>
        <p:txBody>
          <a:bodyPr/>
          <a:lstStyle>
            <a:lvl1pPr>
              <a:defRPr sz="2560"/>
            </a:lvl1pPr>
            <a:lvl2pPr>
              <a:defRPr sz="2160"/>
            </a:lvl2pPr>
            <a:lvl3pPr>
              <a:defRPr sz="192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36" y="1076371"/>
            <a:ext cx="3008313" cy="3518297"/>
          </a:xfrm>
        </p:spPr>
        <p:txBody>
          <a:bodyPr/>
          <a:lstStyle>
            <a:lvl1pPr marL="0" indent="0">
              <a:buNone/>
              <a:defRPr sz="1120"/>
            </a:lvl1pPr>
            <a:lvl2pPr marL="364664" indent="0">
              <a:buNone/>
              <a:defRPr sz="960"/>
            </a:lvl2pPr>
            <a:lvl3pPr marL="729319" indent="0">
              <a:buNone/>
              <a:defRPr sz="800"/>
            </a:lvl3pPr>
            <a:lvl4pPr marL="1093975" indent="0">
              <a:buNone/>
              <a:defRPr sz="720"/>
            </a:lvl4pPr>
            <a:lvl5pPr marL="1458642" indent="0">
              <a:buNone/>
              <a:defRPr sz="720"/>
            </a:lvl5pPr>
            <a:lvl6pPr marL="1823301" indent="0">
              <a:buNone/>
              <a:defRPr sz="720"/>
            </a:lvl6pPr>
            <a:lvl7pPr marL="2187962" indent="0">
              <a:buNone/>
              <a:defRPr sz="720"/>
            </a:lvl7pPr>
            <a:lvl8pPr marL="2552627" indent="0">
              <a:buNone/>
              <a:defRPr sz="720"/>
            </a:lvl8pPr>
            <a:lvl9pPr marL="2917284" indent="0">
              <a:buNone/>
              <a:defRPr sz="720"/>
            </a:lvl9pPr>
          </a:lstStyle>
          <a:p>
            <a:pPr lvl="0"/>
            <a:r>
              <a:rPr lang="en-US"/>
              <a:t>Click to edit Master text styles</a:t>
            </a:r>
          </a:p>
        </p:txBody>
      </p:sp>
      <p:sp>
        <p:nvSpPr>
          <p:cNvPr id="5" name="Date Placeholder 4"/>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F1003264-8BEC-4B5C-8505-ACD08F719A2D}" type="datetimeFigureOut">
              <a:rPr lang="en-US" smtClean="0"/>
              <a:pPr>
                <a:defRPr/>
              </a:pPr>
              <a:t>6/4/2019</a:t>
            </a:fld>
            <a:endParaRPr lang="en-US"/>
          </a:p>
        </p:txBody>
      </p:sp>
      <p:sp>
        <p:nvSpPr>
          <p:cNvPr id="6" name="Footer Placeholder 5"/>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EB741B5E-0D77-4C28-B58A-5583A813EB20}" type="slidenum">
              <a:rPr lang="en-US" smtClean="0"/>
              <a:pPr>
                <a:defRPr/>
              </a:pPr>
              <a:t>‹#›</a:t>
            </a:fld>
            <a:endParaRPr lang="en-US"/>
          </a:p>
        </p:txBody>
      </p:sp>
    </p:spTree>
    <p:extLst>
      <p:ext uri="{BB962C8B-B14F-4D97-AF65-F5344CB8AC3E}">
        <p14:creationId xmlns:p14="http://schemas.microsoft.com/office/powerpoint/2010/main" val="2244048145"/>
      </p:ext>
    </p:extLst>
  </p:cSld>
  <p:clrMapOvr>
    <a:masterClrMapping/>
  </p:clrMapOvr>
  <p:transition spd="med">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1600" b="1"/>
            </a:lvl1pPr>
          </a:lstStyle>
          <a:p>
            <a:r>
              <a:rPr lang="en-US"/>
              <a:t>Click to edit Master title style</a:t>
            </a:r>
          </a:p>
        </p:txBody>
      </p:sp>
      <p:sp>
        <p:nvSpPr>
          <p:cNvPr id="3" name="Picture Placeholder 2"/>
          <p:cNvSpPr>
            <a:spLocks noGrp="1"/>
          </p:cNvSpPr>
          <p:nvPr>
            <p:ph type="pic" idx="1"/>
          </p:nvPr>
        </p:nvSpPr>
        <p:spPr>
          <a:xfrm>
            <a:off x="1792288" y="459582"/>
            <a:ext cx="5486400" cy="3086100"/>
          </a:xfrm>
        </p:spPr>
        <p:txBody>
          <a:bodyPr rtlCol="0">
            <a:normAutofit/>
          </a:bodyPr>
          <a:lstStyle>
            <a:lvl1pPr marL="0" indent="0">
              <a:buNone/>
              <a:defRPr sz="2560"/>
            </a:lvl1pPr>
            <a:lvl2pPr marL="364664" indent="0">
              <a:buNone/>
              <a:defRPr sz="2160"/>
            </a:lvl2pPr>
            <a:lvl3pPr marL="729319" indent="0">
              <a:buNone/>
              <a:defRPr sz="1920"/>
            </a:lvl3pPr>
            <a:lvl4pPr marL="1093975" indent="0">
              <a:buNone/>
              <a:defRPr sz="1600"/>
            </a:lvl4pPr>
            <a:lvl5pPr marL="1458642" indent="0">
              <a:buNone/>
              <a:defRPr sz="1600"/>
            </a:lvl5pPr>
            <a:lvl6pPr marL="1823301" indent="0">
              <a:buNone/>
              <a:defRPr sz="1600"/>
            </a:lvl6pPr>
            <a:lvl7pPr marL="2187962" indent="0">
              <a:buNone/>
              <a:defRPr sz="1600"/>
            </a:lvl7pPr>
            <a:lvl8pPr marL="2552627" indent="0">
              <a:buNone/>
              <a:defRPr sz="1600"/>
            </a:lvl8pPr>
            <a:lvl9pPr marL="2917284" indent="0">
              <a:buNone/>
              <a:defRPr sz="1600"/>
            </a:lvl9pPr>
          </a:lstStyle>
          <a:p>
            <a:pPr lvl="0"/>
            <a:endParaRPr lang="en-US" noProof="0"/>
          </a:p>
        </p:txBody>
      </p:sp>
      <p:sp>
        <p:nvSpPr>
          <p:cNvPr id="4" name="Text Placeholder 3"/>
          <p:cNvSpPr>
            <a:spLocks noGrp="1"/>
          </p:cNvSpPr>
          <p:nvPr>
            <p:ph type="body" sz="half" idx="2"/>
          </p:nvPr>
        </p:nvSpPr>
        <p:spPr>
          <a:xfrm>
            <a:off x="1792288" y="4025506"/>
            <a:ext cx="5486400" cy="603646"/>
          </a:xfrm>
        </p:spPr>
        <p:txBody>
          <a:bodyPr/>
          <a:lstStyle>
            <a:lvl1pPr marL="0" indent="0">
              <a:buNone/>
              <a:defRPr sz="1120"/>
            </a:lvl1pPr>
            <a:lvl2pPr marL="364664" indent="0">
              <a:buNone/>
              <a:defRPr sz="960"/>
            </a:lvl2pPr>
            <a:lvl3pPr marL="729319" indent="0">
              <a:buNone/>
              <a:defRPr sz="800"/>
            </a:lvl3pPr>
            <a:lvl4pPr marL="1093975" indent="0">
              <a:buNone/>
              <a:defRPr sz="720"/>
            </a:lvl4pPr>
            <a:lvl5pPr marL="1458642" indent="0">
              <a:buNone/>
              <a:defRPr sz="720"/>
            </a:lvl5pPr>
            <a:lvl6pPr marL="1823301" indent="0">
              <a:buNone/>
              <a:defRPr sz="720"/>
            </a:lvl6pPr>
            <a:lvl7pPr marL="2187962" indent="0">
              <a:buNone/>
              <a:defRPr sz="720"/>
            </a:lvl7pPr>
            <a:lvl8pPr marL="2552627" indent="0">
              <a:buNone/>
              <a:defRPr sz="720"/>
            </a:lvl8pPr>
            <a:lvl9pPr marL="2917284" indent="0">
              <a:buNone/>
              <a:defRPr sz="720"/>
            </a:lvl9pPr>
          </a:lstStyle>
          <a:p>
            <a:pPr lvl="0"/>
            <a:r>
              <a:rPr lang="en-US"/>
              <a:t>Click to edit Master text styles</a:t>
            </a:r>
          </a:p>
        </p:txBody>
      </p:sp>
      <p:sp>
        <p:nvSpPr>
          <p:cNvPr id="5" name="Date Placeholder 4"/>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1F367EEF-17EE-41E9-8AF9-F5A6B5716561}" type="datetimeFigureOut">
              <a:rPr lang="en-US" smtClean="0"/>
              <a:pPr>
                <a:defRPr/>
              </a:pPr>
              <a:t>6/4/2019</a:t>
            </a:fld>
            <a:endParaRPr lang="en-US"/>
          </a:p>
        </p:txBody>
      </p:sp>
      <p:sp>
        <p:nvSpPr>
          <p:cNvPr id="6" name="Footer Placeholder 5"/>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E10B948D-3535-4766-B7C2-2AF022A7F1F6}" type="slidenum">
              <a:rPr lang="en-US" smtClean="0"/>
              <a:pPr>
                <a:defRPr/>
              </a:pPr>
              <a:t>‹#›</a:t>
            </a:fld>
            <a:endParaRPr lang="en-US"/>
          </a:p>
        </p:txBody>
      </p:sp>
    </p:spTree>
    <p:extLst>
      <p:ext uri="{BB962C8B-B14F-4D97-AF65-F5344CB8AC3E}">
        <p14:creationId xmlns:p14="http://schemas.microsoft.com/office/powerpoint/2010/main" val="3103922956"/>
      </p:ext>
    </p:extLst>
  </p:cSld>
  <p:clrMapOvr>
    <a:masterClrMapping/>
  </p:clrMapOvr>
  <p:transition spd="med">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D8283D44-0CD6-4605-8754-4EE82514C1A8}" type="datetimeFigureOut">
              <a:rPr lang="en-US" smtClean="0"/>
              <a:pPr>
                <a:defRPr/>
              </a:pPr>
              <a:t>6/4/2019</a:t>
            </a:fld>
            <a:endParaRPr lang="en-US"/>
          </a:p>
        </p:txBody>
      </p:sp>
      <p:sp>
        <p:nvSpPr>
          <p:cNvPr id="5" name="Footer Placeholder 4"/>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868B1640-3D3B-484E-8C11-D66F09E3F134}" type="slidenum">
              <a:rPr lang="en-US" smtClean="0"/>
              <a:pPr>
                <a:defRPr/>
              </a:pPr>
              <a:t>‹#›</a:t>
            </a:fld>
            <a:endParaRPr lang="en-US"/>
          </a:p>
        </p:txBody>
      </p:sp>
    </p:spTree>
    <p:extLst>
      <p:ext uri="{BB962C8B-B14F-4D97-AF65-F5344CB8AC3E}">
        <p14:creationId xmlns:p14="http://schemas.microsoft.com/office/powerpoint/2010/main" val="40035861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6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11" name="Picture 10" descr="RED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79463" y="4531965"/>
            <a:ext cx="2707337" cy="453787"/>
          </a:xfrm>
          <a:prstGeom prst="rect">
            <a:avLst/>
          </a:prstGeom>
        </p:spPr>
      </p:pic>
    </p:spTree>
    <p:extLst>
      <p:ext uri="{BB962C8B-B14F-4D97-AF65-F5344CB8AC3E}">
        <p14:creationId xmlns:p14="http://schemas.microsoft.com/office/powerpoint/2010/main" val="108663784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730666" fontAlgn="base">
              <a:spcBef>
                <a:spcPct val="0"/>
              </a:spcBef>
              <a:spcAft>
                <a:spcPct val="0"/>
              </a:spcAft>
              <a:defRPr b="1">
                <a:latin typeface="Arial" charset="0"/>
              </a:defRPr>
            </a:lvl1pPr>
          </a:lstStyle>
          <a:p>
            <a:pPr>
              <a:defRPr/>
            </a:pPr>
            <a:fld id="{3DA27D27-BE19-4DC1-B31D-77C487FE18D9}" type="datetimeFigureOut">
              <a:rPr lang="en-US" smtClean="0"/>
              <a:pPr>
                <a:defRPr/>
              </a:pPr>
              <a:t>6/4/2019</a:t>
            </a:fld>
            <a:endParaRPr lang="en-US"/>
          </a:p>
        </p:txBody>
      </p:sp>
      <p:sp>
        <p:nvSpPr>
          <p:cNvPr id="5" name="Footer Placeholder 4"/>
          <p:cNvSpPr>
            <a:spLocks noGrp="1"/>
          </p:cNvSpPr>
          <p:nvPr>
            <p:ph type="ftr" sz="quarter" idx="11"/>
          </p:nvPr>
        </p:nvSpPr>
        <p:spPr/>
        <p:txBody>
          <a:bodyPr/>
          <a:lstStyle>
            <a:lvl1pPr defTabSz="730666" fontAlgn="base">
              <a:spcBef>
                <a:spcPct val="0"/>
              </a:spcBef>
              <a:spcAft>
                <a:spcPct val="0"/>
              </a:spcAft>
              <a:defRPr b="1">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730666" fontAlgn="base">
              <a:spcBef>
                <a:spcPct val="0"/>
              </a:spcBef>
              <a:spcAft>
                <a:spcPct val="0"/>
              </a:spcAft>
              <a:defRPr b="1">
                <a:latin typeface="Arial" charset="0"/>
              </a:defRPr>
            </a:lvl1pPr>
          </a:lstStyle>
          <a:p>
            <a:pPr>
              <a:defRPr/>
            </a:pPr>
            <a:fld id="{5821D730-4A6C-4549-B6C3-96F657E09719}" type="slidenum">
              <a:rPr lang="en-US" smtClean="0"/>
              <a:pPr>
                <a:defRPr/>
              </a:pPr>
              <a:t>‹#›</a:t>
            </a:fld>
            <a:endParaRPr lang="en-US"/>
          </a:p>
        </p:txBody>
      </p:sp>
    </p:spTree>
    <p:extLst>
      <p:ext uri="{BB962C8B-B14F-4D97-AF65-F5344CB8AC3E}">
        <p14:creationId xmlns:p14="http://schemas.microsoft.com/office/powerpoint/2010/main" val="2564457990"/>
      </p:ext>
    </p:extLst>
  </p:cSld>
  <p:clrMapOvr>
    <a:masterClrMapping/>
  </p:clrMapOvr>
  <p:transition spd="med">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94564" name="Rectangle 2"/>
          <p:cNvSpPr>
            <a:spLocks noGrp="1" noChangeArrowheads="1"/>
          </p:cNvSpPr>
          <p:nvPr>
            <p:ph type="ctrTitle"/>
          </p:nvPr>
        </p:nvSpPr>
        <p:spPr>
          <a:xfrm>
            <a:off x="685800" y="1597855"/>
            <a:ext cx="7772400" cy="1102520"/>
          </a:xfrm>
          <a:prstGeom prst="rect">
            <a:avLst/>
          </a:prstGeom>
        </p:spPr>
        <p:txBody>
          <a:bodyPr/>
          <a:lstStyle>
            <a:lvl1pPr>
              <a:defRPr smtClean="0"/>
            </a:lvl1pPr>
          </a:lstStyle>
          <a:p>
            <a:r>
              <a:rPr lang="en-US" dirty="0"/>
              <a:t>Click to edit Master title style</a:t>
            </a:r>
          </a:p>
        </p:txBody>
      </p:sp>
    </p:spTree>
    <p:extLst>
      <p:ext uri="{BB962C8B-B14F-4D97-AF65-F5344CB8AC3E}">
        <p14:creationId xmlns:p14="http://schemas.microsoft.com/office/powerpoint/2010/main" val="1698215386"/>
      </p:ext>
    </p:extLst>
  </p:cSld>
  <p:clrMapOvr>
    <a:masterClrMapping/>
  </p:clrMapOvr>
  <p:transition spd="med">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685884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sp>
        <p:nvSpPr>
          <p:cNvPr id="12" name="TextBox 11"/>
          <p:cNvSpPr txBox="1"/>
          <p:nvPr userDrawn="1"/>
        </p:nvSpPr>
        <p:spPr>
          <a:xfrm>
            <a:off x="0" y="5331557"/>
            <a:ext cx="4201535" cy="412100"/>
          </a:xfrm>
          <a:prstGeom prst="rect">
            <a:avLst/>
          </a:prstGeom>
          <a:noFill/>
        </p:spPr>
        <p:txBody>
          <a:bodyPr wrap="none" rtlCol="0">
            <a:spAutoFit/>
          </a:bodyPr>
          <a:lstStyle/>
          <a:p>
            <a:r>
              <a:rPr lang="en-US" sz="2078" dirty="0"/>
              <a:t>DIVISION TITLE AND CONTENT </a:t>
            </a:r>
          </a:p>
        </p:txBody>
      </p:sp>
      <p:sp>
        <p:nvSpPr>
          <p:cNvPr id="11" name="Footer Placeholder 4"/>
          <p:cNvSpPr>
            <a:spLocks noGrp="1"/>
          </p:cNvSpPr>
          <p:nvPr>
            <p:ph type="ftr" sz="quarter" idx="11"/>
          </p:nvPr>
        </p:nvSpPr>
        <p:spPr>
          <a:xfrm>
            <a:off x="457201" y="4535188"/>
            <a:ext cx="5401733" cy="273844"/>
          </a:xfrm>
        </p:spPr>
        <p:txBody>
          <a:bodyPr/>
          <a:lstStyle>
            <a:lvl1pPr algn="l">
              <a:defRPr sz="796">
                <a:solidFill>
                  <a:srgbClr val="7F7F7F"/>
                </a:solidFill>
                <a:latin typeface="Arial"/>
                <a:cs typeface="Arial"/>
              </a:defRPr>
            </a:lvl1pPr>
          </a:lstStyle>
          <a:p>
            <a:endParaRPr lang="en-US" dirty="0"/>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4750" rtl="0" eaLnBrk="1" fontAlgn="auto" latinLnBrk="0" hangingPunct="1">
              <a:lnSpc>
                <a:spcPct val="100000"/>
              </a:lnSpc>
              <a:spcBef>
                <a:spcPct val="20000"/>
              </a:spcBef>
              <a:spcAft>
                <a:spcPts val="0"/>
              </a:spcAft>
              <a:buClrTx/>
              <a:buSzTx/>
              <a:buFont typeface="Arial"/>
              <a:buNone/>
              <a:tabLst/>
              <a:defRPr sz="1393" baseline="0">
                <a:solidFill>
                  <a:srgbClr val="7F7F7F"/>
                </a:solidFill>
              </a:defRPr>
            </a:lvl1pPr>
            <a:lvl2pPr marL="454750" indent="0" algn="ctr">
              <a:buNone/>
              <a:defRPr>
                <a:solidFill>
                  <a:schemeClr val="tx1">
                    <a:tint val="75000"/>
                  </a:schemeClr>
                </a:solidFill>
              </a:defRPr>
            </a:lvl2pPr>
            <a:lvl3pPr marL="909499" indent="0" algn="ctr">
              <a:buNone/>
              <a:defRPr>
                <a:solidFill>
                  <a:schemeClr val="tx1">
                    <a:tint val="75000"/>
                  </a:schemeClr>
                </a:solidFill>
              </a:defRPr>
            </a:lvl3pPr>
            <a:lvl4pPr marL="1364248" indent="0" algn="ctr">
              <a:buNone/>
              <a:defRPr>
                <a:solidFill>
                  <a:schemeClr val="tx1">
                    <a:tint val="75000"/>
                  </a:schemeClr>
                </a:solidFill>
              </a:defRPr>
            </a:lvl4pPr>
            <a:lvl5pPr marL="1818998" indent="0" algn="ctr">
              <a:buNone/>
              <a:defRPr>
                <a:solidFill>
                  <a:schemeClr val="tx1">
                    <a:tint val="75000"/>
                  </a:schemeClr>
                </a:solidFill>
              </a:defRPr>
            </a:lvl5pPr>
            <a:lvl6pPr marL="2273747" indent="0" algn="ctr">
              <a:buNone/>
              <a:defRPr>
                <a:solidFill>
                  <a:schemeClr val="tx1">
                    <a:tint val="75000"/>
                  </a:schemeClr>
                </a:solidFill>
              </a:defRPr>
            </a:lvl6pPr>
            <a:lvl7pPr marL="2728497" indent="0" algn="ctr">
              <a:buNone/>
              <a:defRPr>
                <a:solidFill>
                  <a:schemeClr val="tx1">
                    <a:tint val="75000"/>
                  </a:schemeClr>
                </a:solidFill>
              </a:defRPr>
            </a:lvl7pPr>
            <a:lvl8pPr marL="3183246" indent="0" algn="ctr">
              <a:buNone/>
              <a:defRPr>
                <a:solidFill>
                  <a:schemeClr val="tx1">
                    <a:tint val="75000"/>
                  </a:schemeClr>
                </a:solidFill>
              </a:defRPr>
            </a:lvl8pPr>
            <a:lvl9pPr marL="3637995" indent="0" algn="ctr">
              <a:buNone/>
              <a:defRPr>
                <a:solidFill>
                  <a:schemeClr val="tx1">
                    <a:tint val="75000"/>
                  </a:schemeClr>
                </a:solidFill>
              </a:defRPr>
            </a:lvl9pPr>
          </a:lstStyle>
          <a:p>
            <a:pPr>
              <a:lnSpc>
                <a:spcPct val="130000"/>
              </a:lnSpc>
            </a:pPr>
            <a:r>
              <a:rPr lang="en-US" dirty="0"/>
              <a:t>Click to edit copy</a:t>
            </a:r>
            <a:endParaRPr lang="en-US" sz="1393" dirty="0">
              <a:solidFill>
                <a:srgbClr val="8A8A8D"/>
              </a:solidFill>
              <a:effectLst/>
              <a:latin typeface="Arial"/>
              <a:cs typeface="Arial"/>
            </a:endParaRPr>
          </a:p>
        </p:txBody>
      </p:sp>
    </p:spTree>
    <p:extLst>
      <p:ext uri="{BB962C8B-B14F-4D97-AF65-F5344CB8AC3E}">
        <p14:creationId xmlns:p14="http://schemas.microsoft.com/office/powerpoint/2010/main" val="22231685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6_Blank">
    <p:spTree>
      <p:nvGrpSpPr>
        <p:cNvPr id="1" name=""/>
        <p:cNvGrpSpPr/>
        <p:nvPr/>
      </p:nvGrpSpPr>
      <p:grpSpPr>
        <a:xfrm>
          <a:off x="0" y="0"/>
          <a:ext cx="0" cy="0"/>
          <a:chOff x="0" y="0"/>
          <a:chExt cx="0" cy="0"/>
        </a:xfrm>
      </p:grpSpPr>
      <p:sp>
        <p:nvSpPr>
          <p:cNvPr id="13" name="Slide Number Placeholder 5"/>
          <p:cNvSpPr txBox="1">
            <a:spLocks/>
          </p:cNvSpPr>
          <p:nvPr userDrawn="1"/>
        </p:nvSpPr>
        <p:spPr>
          <a:xfrm>
            <a:off x="457199" y="4799479"/>
            <a:ext cx="2133600" cy="273844"/>
          </a:xfrm>
          <a:prstGeom prst="rect">
            <a:avLst/>
          </a:prstGeom>
        </p:spPr>
        <p:txBody>
          <a:bodyPr vert="horz" lIns="90950" tIns="45474" rIns="90950" bIns="45474"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994" smtClean="0">
                <a:solidFill>
                  <a:schemeClr val="bg1">
                    <a:lumMod val="50000"/>
                  </a:schemeClr>
                </a:solidFill>
              </a:rPr>
              <a:pPr algn="l"/>
              <a:t>‹#›</a:t>
            </a:fld>
            <a:endParaRPr lang="en-US" sz="994"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785"/>
            </a:lvl1pPr>
            <a:lvl2pPr>
              <a:defRPr sz="2785"/>
            </a:lvl2pPr>
            <a:lvl3pPr>
              <a:defRPr sz="2387"/>
            </a:lvl3pPr>
            <a:lvl4pPr>
              <a:defRPr sz="1990"/>
            </a:lvl4pPr>
            <a:lvl5pPr>
              <a:defRPr sz="1990"/>
            </a:lvl5pPr>
            <a:lvl6pPr>
              <a:defRPr sz="1990"/>
            </a:lvl6pPr>
            <a:lvl7pPr>
              <a:defRPr sz="1990"/>
            </a:lvl7pPr>
            <a:lvl8pPr>
              <a:defRPr sz="1990"/>
            </a:lvl8pPr>
            <a:lvl9pPr>
              <a:defRPr sz="1990"/>
            </a:lvl9pPr>
          </a:lstStyle>
          <a:p>
            <a:pPr lvl="0"/>
            <a:endParaRPr lang="en-US" dirty="0"/>
          </a:p>
        </p:txBody>
      </p:sp>
      <p:sp>
        <p:nvSpPr>
          <p:cNvPr id="18" name="Footer Placeholder 4"/>
          <p:cNvSpPr>
            <a:spLocks noGrp="1"/>
          </p:cNvSpPr>
          <p:nvPr>
            <p:ph type="ftr" sz="quarter" idx="11"/>
          </p:nvPr>
        </p:nvSpPr>
        <p:spPr>
          <a:xfrm>
            <a:off x="457201" y="4535188"/>
            <a:ext cx="5418667" cy="273844"/>
          </a:xfrm>
        </p:spPr>
        <p:txBody>
          <a:bodyPr/>
          <a:lstStyle>
            <a:lvl1pPr algn="l">
              <a:defRPr sz="796">
                <a:solidFill>
                  <a:srgbClr val="7F7F7F"/>
                </a:solidFill>
                <a:latin typeface="Arial"/>
                <a:cs typeface="Arial"/>
              </a:defRPr>
            </a:lvl1pPr>
          </a:lstStyle>
          <a:p>
            <a:endParaRPr lang="en-US" dirty="0"/>
          </a:p>
        </p:txBody>
      </p:sp>
      <p:sp>
        <p:nvSpPr>
          <p:cNvPr id="2" name="Date Placeholder 1">
            <a:extLst>
              <a:ext uri="{FF2B5EF4-FFF2-40B4-BE49-F238E27FC236}">
                <a16:creationId xmlns:a16="http://schemas.microsoft.com/office/drawing/2014/main" id="{8E698D51-D42D-544C-871D-ABAD8CBAD2B3}"/>
              </a:ext>
            </a:extLst>
          </p:cNvPr>
          <p:cNvSpPr>
            <a:spLocks noGrp="1"/>
          </p:cNvSpPr>
          <p:nvPr>
            <p:ph type="dt" sz="half" idx="12"/>
          </p:nvPr>
        </p:nvSpPr>
        <p:spPr/>
        <p:txBody>
          <a:bodyPr/>
          <a:lstStyle/>
          <a:p>
            <a:fld id="{68C2560D-EC28-3B41-86E8-18F1CE0113B4}" type="datetimeFigureOut">
              <a:rPr lang="en-US" smtClean="0"/>
              <a:pPr/>
              <a:t>6/4/2019</a:t>
            </a:fld>
            <a:endParaRPr lang="en-US" dirty="0"/>
          </a:p>
        </p:txBody>
      </p:sp>
      <p:sp>
        <p:nvSpPr>
          <p:cNvPr id="3" name="Slide Number Placeholder 2">
            <a:extLst>
              <a:ext uri="{FF2B5EF4-FFF2-40B4-BE49-F238E27FC236}">
                <a16:creationId xmlns:a16="http://schemas.microsoft.com/office/drawing/2014/main" id="{5055F9C9-EA31-C14D-99E3-C057ECACB265}"/>
              </a:ext>
            </a:extLst>
          </p:cNvPr>
          <p:cNvSpPr>
            <a:spLocks noGrp="1"/>
          </p:cNvSpPr>
          <p:nvPr>
            <p:ph type="sldNum" sz="quarter" idx="13"/>
          </p:nvPr>
        </p:nvSpPr>
        <p:spPr/>
        <p:txBody>
          <a:bodyPr/>
          <a:lstStyle/>
          <a:p>
            <a:fld id="{2066355A-084C-D24E-9AD2-7E4FC41EA627}" type="slidenum">
              <a:rPr lang="en-US" smtClean="0"/>
              <a:pPr/>
              <a:t>‹#›</a:t>
            </a:fld>
            <a:endParaRPr lang="en-US"/>
          </a:p>
        </p:txBody>
      </p:sp>
    </p:spTree>
    <p:extLst>
      <p:ext uri="{BB962C8B-B14F-4D97-AF65-F5344CB8AC3E}">
        <p14:creationId xmlns:p14="http://schemas.microsoft.com/office/powerpoint/2010/main" val="338620402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7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952878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Cover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804582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54856"/>
            <a:ext cx="8229600" cy="85725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749028"/>
            <a:ext cx="8229600" cy="288012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F700A012-0C99-4175-9943-D849BFFA7CB7}" type="datetimeFigureOut">
              <a:rPr lang="en-US" smtClean="0"/>
              <a:t>6/4/2019</a:t>
            </a:fld>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9ED0C4A4-644E-4637-AFEB-ABFC4AC35630}" type="slidenum">
              <a:rPr lang="en-US" smtClean="0"/>
              <a:t>‹#›</a:t>
            </a:fld>
            <a:endParaRPr lang="en-US" dirty="0"/>
          </a:p>
        </p:txBody>
      </p:sp>
    </p:spTree>
    <p:extLst>
      <p:ext uri="{BB962C8B-B14F-4D97-AF65-F5344CB8AC3E}">
        <p14:creationId xmlns:p14="http://schemas.microsoft.com/office/powerpoint/2010/main" val="93762737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F700A012-0C99-4175-9943-D849BFFA7CB7}" type="datetimeFigureOut">
              <a:rPr lang="en-US" smtClean="0"/>
              <a:t>6/4/2019</a:t>
            </a:fld>
            <a:endParaRPr lang="en-US" dirty="0"/>
          </a:p>
        </p:txBody>
      </p:sp>
      <p:sp>
        <p:nvSpPr>
          <p:cNvPr id="3" name="Footer Placeholder 4"/>
          <p:cNvSpPr>
            <a:spLocks noGrp="1"/>
          </p:cNvSpPr>
          <p:nvPr>
            <p:ph type="ftr" sz="quarter" idx="11"/>
          </p:nvPr>
        </p:nvSpPr>
        <p:spPr/>
        <p:txBody>
          <a:bodyPr/>
          <a:lstStyle>
            <a:lvl1pPr>
              <a:defRPr/>
            </a:lvl1pPr>
          </a:lstStyle>
          <a:p>
            <a:endParaRPr lang="en-US" dirty="0"/>
          </a:p>
        </p:txBody>
      </p:sp>
      <p:sp>
        <p:nvSpPr>
          <p:cNvPr id="4" name="Slide Number Placeholder 5"/>
          <p:cNvSpPr>
            <a:spLocks noGrp="1"/>
          </p:cNvSpPr>
          <p:nvPr>
            <p:ph type="sldNum" sz="quarter" idx="12"/>
          </p:nvPr>
        </p:nvSpPr>
        <p:spPr/>
        <p:txBody>
          <a:bodyPr/>
          <a:lstStyle>
            <a:lvl1pPr>
              <a:defRPr/>
            </a:lvl1pPr>
          </a:lstStyle>
          <a:p>
            <a:fld id="{9ED0C4A4-644E-4637-AFEB-ABFC4AC35630}" type="slidenum">
              <a:rPr lang="en-US" smtClean="0"/>
              <a:t>‹#›</a:t>
            </a:fld>
            <a:endParaRPr lang="en-US" dirty="0"/>
          </a:p>
        </p:txBody>
      </p:sp>
    </p:spTree>
    <p:extLst>
      <p:ext uri="{BB962C8B-B14F-4D97-AF65-F5344CB8AC3E}">
        <p14:creationId xmlns:p14="http://schemas.microsoft.com/office/powerpoint/2010/main" val="304940094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54856"/>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749029"/>
            <a:ext cx="4038600" cy="288012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49029"/>
            <a:ext cx="4038600" cy="288012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F700A012-0C99-4175-9943-D849BFFA7CB7}" type="datetimeFigureOut">
              <a:rPr lang="en-US" smtClean="0"/>
              <a:t>6/4/2019</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9ED0C4A4-644E-4637-AFEB-ABFC4AC35630}" type="slidenum">
              <a:rPr lang="en-US" smtClean="0"/>
              <a:t>‹#›</a:t>
            </a:fld>
            <a:endParaRPr lang="en-US" dirty="0"/>
          </a:p>
        </p:txBody>
      </p:sp>
    </p:spTree>
    <p:extLst>
      <p:ext uri="{BB962C8B-B14F-4D97-AF65-F5344CB8AC3E}">
        <p14:creationId xmlns:p14="http://schemas.microsoft.com/office/powerpoint/2010/main" val="35068090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pic>
        <p:nvPicPr>
          <p:cNvPr id="2" name="Picture 1" descr="REDC_C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354642673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85CA423F-C7B9-4536-8A6D-58BC54ECEBE8}" type="datetimeFigureOut">
              <a:rPr lang="en-US"/>
              <a:pPr>
                <a:defRPr/>
              </a:pPr>
              <a:t>6/4/2019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5CBBB97-DF69-4EDB-941B-57DF008140A5}" type="slidenum">
              <a:rPr lang="en-US"/>
              <a:pPr>
                <a:defRPr/>
              </a:pPr>
              <a:t>‹#›</a:t>
            </a:fld>
            <a:endParaRPr lang="en-US" dirty="0"/>
          </a:p>
        </p:txBody>
      </p:sp>
    </p:spTree>
    <p:extLst>
      <p:ext uri="{BB962C8B-B14F-4D97-AF65-F5344CB8AC3E}">
        <p14:creationId xmlns:p14="http://schemas.microsoft.com/office/powerpoint/2010/main" val="1890418695"/>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Content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70434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200151"/>
            <a:ext cx="8229600" cy="33940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124200" y="4767264"/>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4637"/>
          </a:xfrm>
          <a:prstGeom prst="rect">
            <a:avLst/>
          </a:prstGeom>
        </p:spPr>
        <p:txBody>
          <a:bodyPr/>
          <a:lstStyle/>
          <a:p>
            <a:fld id="{A7754AA7-8025-408E-B296-E2B43FE08638}" type="slidenum">
              <a:rPr lang="en-US" smtClean="0"/>
              <a:t>‹#›</a:t>
            </a:fld>
            <a:endParaRPr lang="en-US"/>
          </a:p>
        </p:txBody>
      </p:sp>
    </p:spTree>
    <p:extLst>
      <p:ext uri="{BB962C8B-B14F-4D97-AF65-F5344CB8AC3E}">
        <p14:creationId xmlns:p14="http://schemas.microsoft.com/office/powerpoint/2010/main" val="41251193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29975"/>
            <a:ext cx="4038600" cy="3299176"/>
          </a:xfrm>
        </p:spPr>
        <p:txBody>
          <a:bodyPr/>
          <a:lstStyle>
            <a:lvl1pPr algn="l">
              <a:defRPr sz="2800">
                <a:solidFill>
                  <a:srgbClr val="646569"/>
                </a:solidFill>
              </a:defRPr>
            </a:lvl1pPr>
            <a:lvl2pPr algn="l">
              <a:defRPr sz="2400">
                <a:solidFill>
                  <a:srgbClr val="646569"/>
                </a:solidFill>
              </a:defRPr>
            </a:lvl2pPr>
            <a:lvl3pPr algn="l">
              <a:defRPr sz="2000">
                <a:solidFill>
                  <a:srgbClr val="646569"/>
                </a:solidFill>
              </a:defRPr>
            </a:lvl3pPr>
            <a:lvl4pPr algn="l">
              <a:defRPr sz="1800">
                <a:solidFill>
                  <a:srgbClr val="646569"/>
                </a:solidFill>
              </a:defRPr>
            </a:lvl4pPr>
            <a:lvl5pPr algn="l">
              <a:defRPr sz="1800">
                <a:solidFill>
                  <a:srgbClr val="646569"/>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329976"/>
            <a:ext cx="4038600" cy="3146775"/>
          </a:xfrm>
        </p:spPr>
        <p:txBody>
          <a:bodyPr/>
          <a:lstStyle>
            <a:lvl1pPr algn="l">
              <a:defRPr sz="2800">
                <a:solidFill>
                  <a:srgbClr val="646569"/>
                </a:solidFill>
              </a:defRPr>
            </a:lvl1pPr>
            <a:lvl2pPr algn="l">
              <a:defRPr sz="2400">
                <a:solidFill>
                  <a:srgbClr val="646569"/>
                </a:solidFill>
              </a:defRPr>
            </a:lvl2pPr>
            <a:lvl3pPr algn="l">
              <a:defRPr sz="2000">
                <a:solidFill>
                  <a:srgbClr val="646569"/>
                </a:solidFill>
              </a:defRPr>
            </a:lvl3pPr>
            <a:lvl4pPr algn="l">
              <a:defRPr sz="1800">
                <a:solidFill>
                  <a:srgbClr val="646569"/>
                </a:solidFill>
              </a:defRPr>
            </a:lvl4pPr>
            <a:lvl5pPr algn="l">
              <a:defRPr sz="1800">
                <a:solidFill>
                  <a:srgbClr val="646569"/>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1"/>
          <p:cNvSpPr>
            <a:spLocks noGrp="1"/>
          </p:cNvSpPr>
          <p:nvPr>
            <p:ph type="title"/>
          </p:nvPr>
        </p:nvSpPr>
        <p:spPr>
          <a:xfrm>
            <a:off x="449451" y="422521"/>
            <a:ext cx="8229600" cy="731520"/>
          </a:xfrm>
          <a:prstGeom prst="rect">
            <a:avLst/>
          </a:prstGeom>
        </p:spPr>
        <p:txBody>
          <a:bodyPr vert="horz" lIns="91440" tIns="45720" rIns="91440" bIns="45720" rtlCol="0" anchor="ctr">
            <a:noAutofit/>
          </a:bodyPr>
          <a:lstStyle>
            <a:lvl1pPr algn="l">
              <a:defRPr sz="4000">
                <a:solidFill>
                  <a:srgbClr val="002D73"/>
                </a:solidFill>
              </a:defRPr>
            </a:lvl1pPr>
          </a:lstStyle>
          <a:p>
            <a:r>
              <a:rPr lang="en-US" dirty="0"/>
              <a:t>Click to edit Master title style</a:t>
            </a:r>
          </a:p>
        </p:txBody>
      </p:sp>
    </p:spTree>
    <p:custDataLst>
      <p:tags r:id="rId1"/>
    </p:custDataLst>
    <p:extLst>
      <p:ext uri="{BB962C8B-B14F-4D97-AF65-F5344CB8AC3E}">
        <p14:creationId xmlns:p14="http://schemas.microsoft.com/office/powerpoint/2010/main" val="101761440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Section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824965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Content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41479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Content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81074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200152"/>
            <a:ext cx="8229600" cy="33940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5"/>
            <a:ext cx="2133600" cy="274637"/>
          </a:xfrm>
          <a:prstGeom prst="rect">
            <a:avLst/>
          </a:prstGeom>
        </p:spPr>
        <p:txBody>
          <a:bodyPr/>
          <a:lstStyle/>
          <a:p>
            <a:fld id="{ACED0365-0D65-4032-85A6-BECCAB4E9A68}" type="datetimeFigureOut">
              <a:rPr lang="en-US" smtClean="0"/>
              <a:t>6/4/2019</a:t>
            </a:fld>
            <a:endParaRPr lang="en-US"/>
          </a:p>
        </p:txBody>
      </p:sp>
      <p:sp>
        <p:nvSpPr>
          <p:cNvPr id="5" name="Footer Placeholder 4"/>
          <p:cNvSpPr>
            <a:spLocks noGrp="1"/>
          </p:cNvSpPr>
          <p:nvPr>
            <p:ph type="ftr" sz="quarter" idx="11"/>
          </p:nvPr>
        </p:nvSpPr>
        <p:spPr>
          <a:xfrm>
            <a:off x="3124200" y="4767265"/>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5"/>
            <a:ext cx="2133600" cy="274637"/>
          </a:xfrm>
          <a:prstGeom prst="rect">
            <a:avLst/>
          </a:prstGeom>
        </p:spPr>
        <p:txBody>
          <a:bodyPr/>
          <a:lstStyle/>
          <a:p>
            <a:fld id="{A7754AA7-8025-408E-B296-E2B43FE08638}" type="slidenum">
              <a:rPr lang="en-US" smtClean="0"/>
              <a:t>‹#›</a:t>
            </a:fld>
            <a:endParaRPr lang="en-US"/>
          </a:p>
        </p:txBody>
      </p:sp>
    </p:spTree>
    <p:extLst>
      <p:ext uri="{BB962C8B-B14F-4D97-AF65-F5344CB8AC3E}">
        <p14:creationId xmlns:p14="http://schemas.microsoft.com/office/powerpoint/2010/main" val="26622498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90"/>
            <a:ext cx="3008313" cy="871537"/>
          </a:xfrm>
          <a:prstGeom prst="rect">
            <a:avLst/>
          </a:prstGeo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90"/>
            <a:ext cx="5111750" cy="438943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6"/>
            <a:ext cx="3008313" cy="3517900"/>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a:xfrm>
            <a:off x="457200" y="4767265"/>
            <a:ext cx="2133600" cy="274637"/>
          </a:xfrm>
          <a:prstGeom prst="rect">
            <a:avLst/>
          </a:prstGeom>
        </p:spPr>
        <p:txBody>
          <a:bodyPr/>
          <a:lstStyle/>
          <a:p>
            <a:fld id="{ACED0365-0D65-4032-85A6-BECCAB4E9A68}" type="datetimeFigureOut">
              <a:rPr lang="en-US" smtClean="0"/>
              <a:t>6/4/2019</a:t>
            </a:fld>
            <a:endParaRPr lang="en-US"/>
          </a:p>
        </p:txBody>
      </p:sp>
      <p:sp>
        <p:nvSpPr>
          <p:cNvPr id="6" name="Footer Placeholder 5"/>
          <p:cNvSpPr>
            <a:spLocks noGrp="1"/>
          </p:cNvSpPr>
          <p:nvPr>
            <p:ph type="ftr" sz="quarter" idx="11"/>
          </p:nvPr>
        </p:nvSpPr>
        <p:spPr>
          <a:xfrm>
            <a:off x="3124200" y="4767265"/>
            <a:ext cx="2895600" cy="274637"/>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5"/>
            <a:ext cx="2133600" cy="274637"/>
          </a:xfrm>
          <a:prstGeom prst="rect">
            <a:avLst/>
          </a:prstGeom>
        </p:spPr>
        <p:txBody>
          <a:bodyPr/>
          <a:lstStyle/>
          <a:p>
            <a:fld id="{A7754AA7-8025-408E-B296-E2B43FE08638}" type="slidenum">
              <a:rPr lang="en-US" smtClean="0"/>
              <a:t>‹#›</a:t>
            </a:fld>
            <a:endParaRPr lang="en-US"/>
          </a:p>
        </p:txBody>
      </p:sp>
    </p:spTree>
    <p:extLst>
      <p:ext uri="{BB962C8B-B14F-4D97-AF65-F5344CB8AC3E}">
        <p14:creationId xmlns:p14="http://schemas.microsoft.com/office/powerpoint/2010/main" val="92960812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150939"/>
            <a:ext cx="4040188" cy="4810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57200" y="1631951"/>
            <a:ext cx="4040188" cy="2962275"/>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7" y="1150939"/>
            <a:ext cx="4041775" cy="4810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7" y="1631951"/>
            <a:ext cx="4041775" cy="2962275"/>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a:xfrm>
            <a:off x="457200" y="4767265"/>
            <a:ext cx="2133600" cy="274637"/>
          </a:xfrm>
          <a:prstGeom prst="rect">
            <a:avLst/>
          </a:prstGeom>
        </p:spPr>
        <p:txBody>
          <a:bodyPr/>
          <a:lstStyle/>
          <a:p>
            <a:fld id="{ACED0365-0D65-4032-85A6-BECCAB4E9A68}" type="datetimeFigureOut">
              <a:rPr lang="en-US" smtClean="0"/>
              <a:t>6/4/2019</a:t>
            </a:fld>
            <a:endParaRPr lang="en-US"/>
          </a:p>
        </p:txBody>
      </p:sp>
      <p:sp>
        <p:nvSpPr>
          <p:cNvPr id="8" name="Footer Placeholder 7"/>
          <p:cNvSpPr>
            <a:spLocks noGrp="1"/>
          </p:cNvSpPr>
          <p:nvPr>
            <p:ph type="ftr" sz="quarter" idx="11"/>
          </p:nvPr>
        </p:nvSpPr>
        <p:spPr>
          <a:xfrm>
            <a:off x="3124200" y="4767265"/>
            <a:ext cx="2895600" cy="274637"/>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5"/>
            <a:ext cx="2133600" cy="274637"/>
          </a:xfrm>
          <a:prstGeom prst="rect">
            <a:avLst/>
          </a:prstGeom>
        </p:spPr>
        <p:txBody>
          <a:bodyPr/>
          <a:lstStyle/>
          <a:p>
            <a:fld id="{A7754AA7-8025-408E-B296-E2B43FE08638}" type="slidenum">
              <a:rPr lang="en-US" smtClean="0"/>
              <a:t>‹#›</a:t>
            </a:fld>
            <a:endParaRPr lang="en-US"/>
          </a:p>
        </p:txBody>
      </p:sp>
    </p:spTree>
    <p:extLst>
      <p:ext uri="{BB962C8B-B14F-4D97-AF65-F5344CB8AC3E}">
        <p14:creationId xmlns:p14="http://schemas.microsoft.com/office/powerpoint/2010/main" val="24658543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pic>
        <p:nvPicPr>
          <p:cNvPr id="11" name="Picture 10" descr="REDC_C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4024"/>
            <a:ext cx="3456067" cy="827438"/>
          </a:xfrm>
          <a:prstGeom prst="rect">
            <a:avLst/>
          </a:prstGeom>
        </p:spPr>
      </p:pic>
    </p:spTree>
    <p:extLst>
      <p:ext uri="{BB962C8B-B14F-4D97-AF65-F5344CB8AC3E}">
        <p14:creationId xmlns:p14="http://schemas.microsoft.com/office/powerpoint/2010/main" val="377384233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4"/>
            <a:ext cx="7772400" cy="1101725"/>
          </a:xfrm>
        </p:spPr>
        <p:txBody>
          <a:bodyPr/>
          <a:lstStyle/>
          <a:p>
            <a:r>
              <a:rPr lang="en-US" dirty="0"/>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l">
              <a:buNone/>
              <a:defRPr>
                <a:solidFill>
                  <a:srgbClr val="4D4E51"/>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p>
        </p:txBody>
      </p:sp>
    </p:spTree>
    <p:custDataLst>
      <p:tags r:id="rId1"/>
    </p:custDataLst>
    <p:extLst>
      <p:ext uri="{BB962C8B-B14F-4D97-AF65-F5344CB8AC3E}">
        <p14:creationId xmlns:p14="http://schemas.microsoft.com/office/powerpoint/2010/main" val="24970085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29780"/>
            <a:ext cx="8229600" cy="694170"/>
          </a:xfrm>
        </p:spPr>
        <p:txBody>
          <a:bodyPr/>
          <a:lstStyle/>
          <a:p>
            <a:r>
              <a:rPr lang="en-US"/>
              <a:t>Click to edit Master title style</a:t>
            </a:r>
          </a:p>
        </p:txBody>
      </p:sp>
      <p:sp>
        <p:nvSpPr>
          <p:cNvPr id="3" name="Content Placeholder 2"/>
          <p:cNvSpPr>
            <a:spLocks noGrp="1"/>
          </p:cNvSpPr>
          <p:nvPr>
            <p:ph idx="1"/>
          </p:nvPr>
        </p:nvSpPr>
        <p:spPr>
          <a:xfrm>
            <a:off x="457200" y="1200151"/>
            <a:ext cx="8229600" cy="3276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84975201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179639"/>
            <a:ext cx="7772400" cy="1125537"/>
          </a:xfrm>
        </p:spPr>
        <p:txBody>
          <a:bodyPr anchor="b"/>
          <a:lstStyle>
            <a:lvl1pPr marL="0" indent="0">
              <a:buNone/>
              <a:defRPr sz="2000">
                <a:solidFill>
                  <a:srgbClr val="4D4E51"/>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dirty="0"/>
              <a:t>Click to edit Master text styles</a:t>
            </a:r>
          </a:p>
        </p:txBody>
      </p:sp>
    </p:spTree>
    <p:custDataLst>
      <p:tags r:id="rId1"/>
    </p:custDataLst>
    <p:extLst>
      <p:ext uri="{BB962C8B-B14F-4D97-AF65-F5344CB8AC3E}">
        <p14:creationId xmlns:p14="http://schemas.microsoft.com/office/powerpoint/2010/main" val="91778255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29780"/>
            <a:ext cx="8229600" cy="694170"/>
          </a:xfrm>
        </p:spPr>
        <p:txBody>
          <a:bodyPr/>
          <a:lstStyle/>
          <a:p>
            <a:r>
              <a:rPr lang="en-US" dirty="0"/>
              <a:t>Click to edit Master title style</a:t>
            </a:r>
          </a:p>
        </p:txBody>
      </p:sp>
      <p:sp>
        <p:nvSpPr>
          <p:cNvPr id="3" name="Content Placeholder 2"/>
          <p:cNvSpPr>
            <a:spLocks noGrp="1"/>
          </p:cNvSpPr>
          <p:nvPr>
            <p:ph sz="half" idx="1"/>
          </p:nvPr>
        </p:nvSpPr>
        <p:spPr>
          <a:xfrm>
            <a:off x="457200" y="1200151"/>
            <a:ext cx="4038600" cy="3394075"/>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200151"/>
            <a:ext cx="4038600" cy="3394075"/>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75834208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631951"/>
            <a:ext cx="4040188" cy="2844801"/>
          </a:xfrm>
        </p:spPr>
        <p:txBody>
          <a:bodyPr/>
          <a:lstStyle>
            <a:lvl1pPr>
              <a:defRPr sz="2400">
                <a:solidFill>
                  <a:srgbClr val="4D4E51"/>
                </a:solidFill>
              </a:defRPr>
            </a:lvl1pPr>
            <a:lvl2pPr>
              <a:defRPr sz="2000">
                <a:solidFill>
                  <a:srgbClr val="4D4E51"/>
                </a:solidFill>
              </a:defRPr>
            </a:lvl2pPr>
            <a:lvl3pPr>
              <a:defRPr sz="1800">
                <a:solidFill>
                  <a:srgbClr val="4D4E51"/>
                </a:solidFill>
              </a:defRPr>
            </a:lvl3pPr>
            <a:lvl4pPr>
              <a:defRPr sz="1600">
                <a:solidFill>
                  <a:srgbClr val="4D4E51"/>
                </a:solidFill>
              </a:defRPr>
            </a:lvl4pPr>
            <a:lvl5pPr>
              <a:defRPr sz="1600">
                <a:solidFill>
                  <a:srgbClr val="4D4E5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1150938"/>
            <a:ext cx="4041775" cy="4810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952"/>
            <a:ext cx="4041775" cy="2844800"/>
          </a:xfrm>
        </p:spPr>
        <p:txBody>
          <a:bodyPr/>
          <a:lstStyle>
            <a:lvl1pPr>
              <a:defRPr sz="2400">
                <a:solidFill>
                  <a:srgbClr val="4D4E51"/>
                </a:solidFill>
              </a:defRPr>
            </a:lvl1pPr>
            <a:lvl2pPr>
              <a:defRPr sz="2000">
                <a:solidFill>
                  <a:srgbClr val="4D4E51"/>
                </a:solidFill>
              </a:defRPr>
            </a:lvl2pPr>
            <a:lvl3pPr>
              <a:defRPr sz="1800">
                <a:solidFill>
                  <a:srgbClr val="4D4E51"/>
                </a:solidFill>
              </a:defRPr>
            </a:lvl3pPr>
            <a:lvl4pPr>
              <a:defRPr sz="1600">
                <a:solidFill>
                  <a:srgbClr val="4D4E51"/>
                </a:solidFill>
              </a:defRPr>
            </a:lvl4pPr>
            <a:lvl5pPr>
              <a:defRPr sz="1600">
                <a:solidFill>
                  <a:srgbClr val="4D4E5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15984955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29780"/>
            <a:ext cx="8229600" cy="694170"/>
          </a:xfrm>
        </p:spPr>
        <p:txBody>
          <a:bodyPr/>
          <a:lstStyle/>
          <a:p>
            <a:r>
              <a:rPr lang="en-US" dirty="0"/>
              <a:t>Click to edit Master title style</a:t>
            </a:r>
          </a:p>
        </p:txBody>
      </p:sp>
    </p:spTree>
    <p:custDataLst>
      <p:tags r:id="rId1"/>
    </p:custDataLst>
    <p:extLst>
      <p:ext uri="{BB962C8B-B14F-4D97-AF65-F5344CB8AC3E}">
        <p14:creationId xmlns:p14="http://schemas.microsoft.com/office/powerpoint/2010/main" val="278618497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01536555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404813"/>
            <a:ext cx="3008313" cy="87153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404812"/>
            <a:ext cx="5111750" cy="4071939"/>
          </a:xfrm>
        </p:spPr>
        <p:txBody>
          <a:bodyPr/>
          <a:lstStyle>
            <a:lvl1pPr>
              <a:defRPr sz="3200" b="1"/>
            </a:lvl1pPr>
            <a:lvl2pPr>
              <a:defRPr sz="24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1276350"/>
            <a:ext cx="3008313" cy="3200401"/>
          </a:xfrm>
        </p:spPr>
        <p:txBody>
          <a:bodyPr/>
          <a:lstStyle>
            <a:lvl1pPr marL="0" indent="0">
              <a:buNone/>
              <a:defRPr sz="1400">
                <a:solidFill>
                  <a:srgbClr val="4D4E51"/>
                </a:solidFill>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Click to edit Master text styles</a:t>
            </a:r>
          </a:p>
        </p:txBody>
      </p:sp>
    </p:spTree>
    <p:custDataLst>
      <p:tags r:id="rId1"/>
    </p:custDataLst>
    <p:extLst>
      <p:ext uri="{BB962C8B-B14F-4D97-AF65-F5344CB8AC3E}">
        <p14:creationId xmlns:p14="http://schemas.microsoft.com/office/powerpoint/2010/main" val="215997856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450"/>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901"/>
            <a:ext cx="5486400" cy="603250"/>
          </a:xfrm>
        </p:spPr>
        <p:txBody>
          <a:bodyPr/>
          <a:lstStyle>
            <a:lvl1pPr marL="0" indent="0">
              <a:buNone/>
              <a:defRPr sz="1400">
                <a:solidFill>
                  <a:srgbClr val="4D4E51"/>
                </a:solidFill>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Click to edit Master text styles</a:t>
            </a:r>
          </a:p>
        </p:txBody>
      </p:sp>
    </p:spTree>
    <p:custDataLst>
      <p:tags r:id="rId1"/>
    </p:custDataLst>
    <p:extLst>
      <p:ext uri="{BB962C8B-B14F-4D97-AF65-F5344CB8AC3E}">
        <p14:creationId xmlns:p14="http://schemas.microsoft.com/office/powerpoint/2010/main" val="80405274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3714C95-E732-4B02-9104-F0E43A738084}"/>
              </a:ext>
            </a:extLst>
          </p:cNvPr>
          <p:cNvSpPr>
            <a:spLocks noGrp="1"/>
          </p:cNvSpPr>
          <p:nvPr>
            <p:ph type="dt" sz="half" idx="10"/>
          </p:nvPr>
        </p:nvSpPr>
        <p:spPr/>
        <p:txBody>
          <a:bodyPr/>
          <a:lstStyle>
            <a:lvl1pPr>
              <a:defRPr/>
            </a:lvl1pPr>
          </a:lstStyle>
          <a:p>
            <a:pPr>
              <a:defRPr/>
            </a:pPr>
            <a:fld id="{1E740967-2FE2-4C8E-B496-77D49211D4D4}" type="datetimeFigureOut">
              <a:rPr lang="en-US"/>
              <a:pPr>
                <a:defRPr/>
              </a:pPr>
              <a:t>6/4/2019</a:t>
            </a:fld>
            <a:endParaRPr lang="en-US"/>
          </a:p>
        </p:txBody>
      </p:sp>
      <p:sp>
        <p:nvSpPr>
          <p:cNvPr id="6" name="Footer Placeholder 4">
            <a:extLst>
              <a:ext uri="{FF2B5EF4-FFF2-40B4-BE49-F238E27FC236}">
                <a16:creationId xmlns:a16="http://schemas.microsoft.com/office/drawing/2014/main" id="{FCA6FA88-391A-47D2-A0C2-0CFD044C80F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58F38BF-6781-4B36-B820-1CE7F95F17A4}"/>
              </a:ext>
            </a:extLst>
          </p:cNvPr>
          <p:cNvSpPr>
            <a:spLocks noGrp="1"/>
          </p:cNvSpPr>
          <p:nvPr>
            <p:ph type="sldNum" sz="quarter" idx="12"/>
          </p:nvPr>
        </p:nvSpPr>
        <p:spPr/>
        <p:txBody>
          <a:bodyPr/>
          <a:lstStyle>
            <a:lvl1pPr>
              <a:defRPr/>
            </a:lvl1pPr>
          </a:lstStyle>
          <a:p>
            <a:pPr>
              <a:defRPr/>
            </a:pPr>
            <a:fld id="{22938C49-C247-4F31-BEF0-210E6BB13A20}" type="slidenum">
              <a:rPr lang="en-US"/>
              <a:pPr>
                <a:defRPr/>
              </a:pPr>
              <a:t>‹#›</a:t>
            </a:fld>
            <a:endParaRPr lang="en-US"/>
          </a:p>
        </p:txBody>
      </p:sp>
    </p:spTree>
    <p:extLst>
      <p:ext uri="{BB962C8B-B14F-4D97-AF65-F5344CB8AC3E}">
        <p14:creationId xmlns:p14="http://schemas.microsoft.com/office/powerpoint/2010/main" val="236876592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pic>
        <p:nvPicPr>
          <p:cNvPr id="14" name="Picture 13" descr="REDC_C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133" y="4430361"/>
            <a:ext cx="2593072" cy="620823"/>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Content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82369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06B34C94-5CDE-4658-849C-CDB97D9B9B3A}"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142145892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B34C94-5CDE-4658-849C-CDB97D9B9B3A}"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207318519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B34C94-5CDE-4658-849C-CDB97D9B9B3A}"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377769079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B34C94-5CDE-4658-849C-CDB97D9B9B3A}" type="datetimeFigureOut">
              <a:rPr lang="en-US" smtClean="0"/>
              <a:t>6/4/2019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412250335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B34C94-5CDE-4658-849C-CDB97D9B9B3A}" type="datetimeFigureOut">
              <a:rPr lang="en-US" smtClean="0"/>
              <a:t>6/4/2019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365723296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B34C94-5CDE-4658-849C-CDB97D9B9B3A}" type="datetimeFigureOut">
              <a:rPr lang="en-US" smtClean="0"/>
              <a:t>6/4/2019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227384367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B34C94-5CDE-4658-849C-CDB97D9B9B3A}" type="datetimeFigureOut">
              <a:rPr lang="en-US" smtClean="0"/>
              <a:t>6/4/2019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78240544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06B34C94-5CDE-4658-849C-CDB97D9B9B3A}" type="datetimeFigureOut">
              <a:rPr lang="en-US" smtClean="0"/>
              <a:t>6/4/2019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65753652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06B34C94-5CDE-4658-849C-CDB97D9B9B3A}" type="datetimeFigureOut">
              <a:rPr lang="en-US" smtClean="0"/>
              <a:t>6/4/2019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30478468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pic>
        <p:nvPicPr>
          <p:cNvPr id="11" name="Picture 10" descr="REDC_C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4024"/>
            <a:ext cx="3456067" cy="827438"/>
          </a:xfrm>
          <a:prstGeom prst="rect">
            <a:avLst/>
          </a:prstGeom>
        </p:spPr>
      </p:pic>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Tree>
    <p:extLst>
      <p:ext uri="{BB962C8B-B14F-4D97-AF65-F5344CB8AC3E}">
        <p14:creationId xmlns:p14="http://schemas.microsoft.com/office/powerpoint/2010/main" val="285382015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B34C94-5CDE-4658-849C-CDB97D9B9B3A}"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245638959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B34C94-5CDE-4658-849C-CDB97D9B9B3A}"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4C479F-EF93-4304-B8FF-16354CBBF453}" type="slidenum">
              <a:rPr lang="en-US" smtClean="0"/>
              <a:t>‹#›</a:t>
            </a:fld>
            <a:endParaRPr lang="en-US"/>
          </a:p>
        </p:txBody>
      </p:sp>
    </p:spTree>
    <p:extLst>
      <p:ext uri="{BB962C8B-B14F-4D97-AF65-F5344CB8AC3E}">
        <p14:creationId xmlns:p14="http://schemas.microsoft.com/office/powerpoint/2010/main" val="46499250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EE39E06-CAA3-43B7-A2F2-C89E2752C23F}"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288612425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EE39E06-CAA3-43B7-A2F2-C89E2752C23F}"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398312428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EE39E06-CAA3-43B7-A2F2-C89E2752C23F}"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210246465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EE39E06-CAA3-43B7-A2F2-C89E2752C23F}" type="datetimeFigureOut">
              <a:rPr lang="en-US" smtClean="0"/>
              <a:t>6/4/2019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422503137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EE39E06-CAA3-43B7-A2F2-C89E2752C23F}" type="datetimeFigureOut">
              <a:rPr lang="en-US" smtClean="0"/>
              <a:t>6/4/2019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162518332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EE39E06-CAA3-43B7-A2F2-C89E2752C23F}" type="datetimeFigureOut">
              <a:rPr lang="en-US" smtClean="0"/>
              <a:t>6/4/2019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54199831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E39E06-CAA3-43B7-A2F2-C89E2752C23F}" type="datetimeFigureOut">
              <a:rPr lang="en-US" smtClean="0"/>
              <a:t>6/4/2019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203273095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BEE39E06-CAA3-43B7-A2F2-C89E2752C23F}" type="datetimeFigureOut">
              <a:rPr lang="en-US" smtClean="0"/>
              <a:t>6/4/2019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344524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REDC_C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133" y="4430361"/>
            <a:ext cx="2593072" cy="620823"/>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BEE39E06-CAA3-43B7-A2F2-C89E2752C23F}" type="datetimeFigureOut">
              <a:rPr lang="en-US" smtClean="0"/>
              <a:t>6/4/2019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7565543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EE39E06-CAA3-43B7-A2F2-C89E2752C23F}"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48280390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EE39E06-CAA3-43B7-A2F2-C89E2752C23F}" type="datetimeFigureOut">
              <a:rPr lang="en-US" smtClean="0"/>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D841B0-2C47-4D5B-B965-1CC7C6C29BFC}" type="slidenum">
              <a:rPr lang="en-US" smtClean="0"/>
              <a:t>‹#›</a:t>
            </a:fld>
            <a:endParaRPr lang="en-US"/>
          </a:p>
        </p:txBody>
      </p:sp>
    </p:spTree>
    <p:extLst>
      <p:ext uri="{BB962C8B-B14F-4D97-AF65-F5344CB8AC3E}">
        <p14:creationId xmlns:p14="http://schemas.microsoft.com/office/powerpoint/2010/main" val="2679891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8" name="Picture 17" descr="REDC_C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133" y="4430361"/>
            <a:ext cx="2593072" cy="620823"/>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12" name="Picture 11" descr="REDC_C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133" y="4430361"/>
            <a:ext cx="2593072" cy="620823"/>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71714" y="49706"/>
            <a:ext cx="9303879" cy="406228"/>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3"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
        <p:nvSpPr>
          <p:cNvPr id="8" name="Rectangle 7"/>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2531462" cy="369332"/>
          </a:xfrm>
          <a:prstGeom prst="rect">
            <a:avLst/>
          </a:prstGeom>
          <a:noFill/>
        </p:spPr>
        <p:txBody>
          <a:bodyPr wrap="none" rtlCol="0">
            <a:spAutoFit/>
          </a:bodyPr>
          <a:lstStyle/>
          <a:p>
            <a:r>
              <a:rPr lang="en-US" dirty="0"/>
              <a:t>ESD TITLE AND CONTENT </a:t>
            </a:r>
          </a:p>
        </p:txBody>
      </p:sp>
      <p:sp>
        <p:nvSpPr>
          <p:cNvPr id="14"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Footer Placeholder 4"/>
          <p:cNvSpPr>
            <a:spLocks noGrp="1"/>
          </p:cNvSpPr>
          <p:nvPr>
            <p:ph type="ftr" sz="quarter" idx="11"/>
          </p:nvPr>
        </p:nvSpPr>
        <p:spPr>
          <a:xfrm>
            <a:off x="457200" y="4535188"/>
            <a:ext cx="5937624" cy="273844"/>
          </a:xfrm>
        </p:spPr>
        <p:txBody>
          <a:bodyPr/>
          <a:lstStyle>
            <a:lvl1pPr algn="l">
              <a:defRPr sz="800">
                <a:solidFill>
                  <a:srgbClr val="7F7F7F"/>
                </a:solidFill>
                <a:latin typeface="Arial"/>
                <a:cs typeface="Arial"/>
              </a:defRPr>
            </a:lvl1pPr>
          </a:lstStyle>
          <a:p>
            <a:endParaRPr lang="en-US" dirty="0"/>
          </a:p>
        </p:txBody>
      </p:sp>
      <p:pic>
        <p:nvPicPr>
          <p:cNvPr id="10" name="Picture 9" descr="ESD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28672" y="4563075"/>
            <a:ext cx="2058128" cy="448079"/>
          </a:xfrm>
          <a:prstGeom prst="rect">
            <a:avLst/>
          </a:prstGeom>
        </p:spPr>
      </p:pic>
    </p:spTree>
    <p:extLst>
      <p:ext uri="{BB962C8B-B14F-4D97-AF65-F5344CB8AC3E}">
        <p14:creationId xmlns:p14="http://schemas.microsoft.com/office/powerpoint/2010/main" val="17283514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pic>
        <p:nvPicPr>
          <p:cNvPr id="3" name="Picture 2" descr="REDC_CR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24646376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pic>
        <p:nvPicPr>
          <p:cNvPr id="9" name="Picture 8" descr="REDC_CR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4024"/>
            <a:ext cx="3456068" cy="827438"/>
          </a:xfrm>
          <a:prstGeom prst="rect">
            <a:avLst/>
          </a:prstGeom>
        </p:spPr>
      </p:pic>
    </p:spTree>
    <p:extLst>
      <p:ext uri="{BB962C8B-B14F-4D97-AF65-F5344CB8AC3E}">
        <p14:creationId xmlns:p14="http://schemas.microsoft.com/office/powerpoint/2010/main" val="37738423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pic>
        <p:nvPicPr>
          <p:cNvPr id="15" name="Picture 14" descr="REDC_CR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800" y="4430361"/>
            <a:ext cx="2593072" cy="620823"/>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pic>
        <p:nvPicPr>
          <p:cNvPr id="11" name="Picture 10" descr="REDC_CR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4024"/>
            <a:ext cx="3456068" cy="827438"/>
          </a:xfrm>
          <a:prstGeom prst="rect">
            <a:avLst/>
          </a:prstGeom>
        </p:spPr>
      </p:pic>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Tree>
    <p:extLst>
      <p:ext uri="{BB962C8B-B14F-4D97-AF65-F5344CB8AC3E}">
        <p14:creationId xmlns:p14="http://schemas.microsoft.com/office/powerpoint/2010/main" val="28538201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REDC_CR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800" y="4430361"/>
            <a:ext cx="2593072" cy="620823"/>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Picture 16" descr="REDC_CR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800" y="4430361"/>
            <a:ext cx="2593072" cy="620823"/>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8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9" name="Picture 8" descr="REDC_CR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800" y="4430361"/>
            <a:ext cx="2593072" cy="620823"/>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pic>
        <p:nvPicPr>
          <p:cNvPr id="3" name="Picture 2" descr="REDC_FL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24646376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pic>
        <p:nvPicPr>
          <p:cNvPr id="10" name="Picture 9" descr="REDC_FL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084" y="324024"/>
            <a:ext cx="3466650" cy="829972"/>
          </a:xfrm>
          <a:prstGeom prst="rect">
            <a:avLst/>
          </a:prstGeom>
        </p:spPr>
      </p:pic>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Tree>
    <p:extLst>
      <p:ext uri="{BB962C8B-B14F-4D97-AF65-F5344CB8AC3E}">
        <p14:creationId xmlns:p14="http://schemas.microsoft.com/office/powerpoint/2010/main" val="37738423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pic>
        <p:nvPicPr>
          <p:cNvPr id="15" name="Picture 14" descr="REDC_FL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800" y="4430361"/>
            <a:ext cx="2593072" cy="620823"/>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192145"/>
          </a:solidFill>
          <a:ln>
            <a:solidFill>
              <a:srgbClr val="002D7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3" name="Text Placeholder 2"/>
          <p:cNvSpPr>
            <a:spLocks noGrp="1"/>
          </p:cNvSpPr>
          <p:nvPr>
            <p:ph type="body" idx="1" hasCustomPrompt="1"/>
          </p:nvPr>
        </p:nvSpPr>
        <p:spPr>
          <a:xfrm>
            <a:off x="457199" y="3767805"/>
            <a:ext cx="4241801" cy="475489"/>
          </a:xfrm>
        </p:spPr>
        <p:txBody>
          <a:bodyPr anchor="t">
            <a:normAutofit/>
          </a:bodyPr>
          <a:lstStyle>
            <a:lvl1pPr marL="0" indent="0">
              <a:buNone/>
              <a:defRPr sz="1800" b="1">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1" name="Picture 10" descr="ESD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0336" y="325370"/>
            <a:ext cx="2740020" cy="596534"/>
          </a:xfrm>
          <a:prstGeom prst="rect">
            <a:avLst/>
          </a:prstGeom>
        </p:spPr>
      </p:pic>
    </p:spTree>
    <p:extLst>
      <p:ext uri="{BB962C8B-B14F-4D97-AF65-F5344CB8AC3E}">
        <p14:creationId xmlns:p14="http://schemas.microsoft.com/office/powerpoint/2010/main" val="11223948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1" name="Picture 10" descr="REDC_FL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084" y="324024"/>
            <a:ext cx="3466650" cy="829972"/>
          </a:xfrm>
          <a:prstGeom prst="rect">
            <a:avLst/>
          </a:prstGeom>
        </p:spPr>
      </p:pic>
    </p:spTree>
    <p:extLst>
      <p:ext uri="{BB962C8B-B14F-4D97-AF65-F5344CB8AC3E}">
        <p14:creationId xmlns:p14="http://schemas.microsoft.com/office/powerpoint/2010/main" val="28538201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REDC_FL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800" y="4430361"/>
            <a:ext cx="2593072" cy="620823"/>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Picture 16" descr="REDC_FL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800" y="4430361"/>
            <a:ext cx="2593072" cy="620823"/>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9" name="Picture 8" descr="REDC_FL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800" y="4430361"/>
            <a:ext cx="2593072" cy="620823"/>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pic>
        <p:nvPicPr>
          <p:cNvPr id="3" name="Picture 2" descr="REDC_LI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24646376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7_Custom Layout">
    <p:spTree>
      <p:nvGrpSpPr>
        <p:cNvPr id="1" name=""/>
        <p:cNvGrpSpPr/>
        <p:nvPr/>
      </p:nvGrpSpPr>
      <p:grpSpPr>
        <a:xfrm>
          <a:off x="0" y="0"/>
          <a:ext cx="0" cy="0"/>
          <a:chOff x="0" y="0"/>
          <a:chExt cx="0" cy="0"/>
        </a:xfrm>
      </p:grpSpPr>
      <p:pic>
        <p:nvPicPr>
          <p:cNvPr id="10" name="Picture 9" descr="REDC_LI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084" y="324025"/>
            <a:ext cx="3466650" cy="829971"/>
          </a:xfrm>
          <a:prstGeom prst="rect">
            <a:avLst/>
          </a:prstGeom>
        </p:spPr>
      </p:pic>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Tree>
    <p:extLst>
      <p:ext uri="{BB962C8B-B14F-4D97-AF65-F5344CB8AC3E}">
        <p14:creationId xmlns:p14="http://schemas.microsoft.com/office/powerpoint/2010/main" val="37738423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pic>
        <p:nvPicPr>
          <p:cNvPr id="15" name="Picture 14" descr="REDC_LI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197" y="4430361"/>
            <a:ext cx="2593072" cy="620823"/>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1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1" name="Picture 10" descr="REDC_LI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084" y="324025"/>
            <a:ext cx="3466650" cy="829971"/>
          </a:xfrm>
          <a:prstGeom prst="rect">
            <a:avLst/>
          </a:prstGeom>
        </p:spPr>
      </p:pic>
    </p:spTree>
    <p:extLst>
      <p:ext uri="{BB962C8B-B14F-4D97-AF65-F5344CB8AC3E}">
        <p14:creationId xmlns:p14="http://schemas.microsoft.com/office/powerpoint/2010/main" val="28538201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REDC_LI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197" y="4430361"/>
            <a:ext cx="2593072" cy="620823"/>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1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Picture 16" descr="REDC_LI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197" y="4430361"/>
            <a:ext cx="2593072" cy="620823"/>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Rectangle 11"/>
          <p:cNvSpPr/>
          <p:nvPr userDrawn="1"/>
        </p:nvSpPr>
        <p:spPr>
          <a:xfrm>
            <a:off x="-71714" y="49706"/>
            <a:ext cx="9303879" cy="406228"/>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p:cNvSpPr txBox="1">
            <a:spLocks/>
          </p:cNvSpPr>
          <p:nvPr userDrawn="1"/>
        </p:nvSpPr>
        <p:spPr>
          <a:xfrm>
            <a:off x="6553200" y="119063"/>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
        <p:nvSpPr>
          <p:cNvPr id="14"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0" name="Footer Placeholder 4"/>
          <p:cNvSpPr>
            <a:spLocks noGrp="1"/>
          </p:cNvSpPr>
          <p:nvPr>
            <p:ph type="ftr" sz="quarter" idx="11"/>
          </p:nvPr>
        </p:nvSpPr>
        <p:spPr>
          <a:xfrm>
            <a:off x="457200" y="4535188"/>
            <a:ext cx="5937624" cy="273844"/>
          </a:xfrm>
        </p:spPr>
        <p:txBody>
          <a:bodyPr/>
          <a:lstStyle>
            <a:lvl1pPr algn="l">
              <a:defRPr sz="800">
                <a:solidFill>
                  <a:srgbClr val="7F7F7F"/>
                </a:solidFill>
                <a:latin typeface="Arial"/>
                <a:cs typeface="Arial"/>
              </a:defRPr>
            </a:lvl1pPr>
          </a:lstStyle>
          <a:p>
            <a:endParaRPr lang="en-US" dirty="0"/>
          </a:p>
        </p:txBody>
      </p:sp>
      <p:pic>
        <p:nvPicPr>
          <p:cNvPr id="15" name="Picture 14" descr="ESD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28672" y="4563075"/>
            <a:ext cx="2058128" cy="448079"/>
          </a:xfrm>
          <a:prstGeom prst="rect">
            <a:avLst/>
          </a:prstGeom>
        </p:spPr>
      </p:pic>
    </p:spTree>
    <p:extLst>
      <p:ext uri="{BB962C8B-B14F-4D97-AF65-F5344CB8AC3E}">
        <p14:creationId xmlns:p14="http://schemas.microsoft.com/office/powerpoint/2010/main" val="32203822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9" name="Picture 8" descr="REDC_LI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4197" y="4430361"/>
            <a:ext cx="2593072" cy="620823"/>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pic>
        <p:nvPicPr>
          <p:cNvPr id="2" name="Picture 1" descr="REDC_MH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12180584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pic>
        <p:nvPicPr>
          <p:cNvPr id="10" name="Picture 9" descr="REDC_MH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324025"/>
            <a:ext cx="3464534" cy="829465"/>
          </a:xfrm>
          <a:prstGeom prst="rect">
            <a:avLst/>
          </a:prstGeom>
        </p:spPr>
      </p:pic>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Tree>
    <p:extLst>
      <p:ext uri="{BB962C8B-B14F-4D97-AF65-F5344CB8AC3E}">
        <p14:creationId xmlns:p14="http://schemas.microsoft.com/office/powerpoint/2010/main" val="37738423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pic>
        <p:nvPicPr>
          <p:cNvPr id="15" name="Picture 14" descr="REDC_MH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07" cy="621838"/>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2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1" name="Picture 10" descr="REDC_MH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324025"/>
            <a:ext cx="3464534" cy="829465"/>
          </a:xfrm>
          <a:prstGeom prst="rect">
            <a:avLst/>
          </a:prstGeom>
        </p:spPr>
      </p:pic>
    </p:spTree>
    <p:extLst>
      <p:ext uri="{BB962C8B-B14F-4D97-AF65-F5344CB8AC3E}">
        <p14:creationId xmlns:p14="http://schemas.microsoft.com/office/powerpoint/2010/main" val="28538201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REDC_MH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07" cy="621838"/>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2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Picture 16" descr="REDC_MH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07" cy="621838"/>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9" name="Picture 8" descr="REDC_MH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07" cy="621838"/>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pic>
        <p:nvPicPr>
          <p:cNvPr id="2" name="Picture 1" descr="REDC_MV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12180584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9_Custom Layout">
    <p:spTree>
      <p:nvGrpSpPr>
        <p:cNvPr id="1" name=""/>
        <p:cNvGrpSpPr/>
        <p:nvPr/>
      </p:nvGrpSpPr>
      <p:grpSpPr>
        <a:xfrm>
          <a:off x="0" y="0"/>
          <a:ext cx="0" cy="0"/>
          <a:chOff x="0" y="0"/>
          <a:chExt cx="0" cy="0"/>
        </a:xfrm>
      </p:grpSpPr>
      <p:pic>
        <p:nvPicPr>
          <p:cNvPr id="11" name="Picture 10" descr="REDC_MV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4025"/>
            <a:ext cx="3464534" cy="829465"/>
          </a:xfrm>
          <a:prstGeom prst="rect">
            <a:avLst/>
          </a:prstGeom>
        </p:spPr>
      </p:pic>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Tree>
    <p:extLst>
      <p:ext uri="{BB962C8B-B14F-4D97-AF65-F5344CB8AC3E}">
        <p14:creationId xmlns:p14="http://schemas.microsoft.com/office/powerpoint/2010/main" val="3773842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71714" y="49706"/>
            <a:ext cx="9303879" cy="406228"/>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5" name="Footer Placeholder 4"/>
          <p:cNvSpPr>
            <a:spLocks noGrp="1"/>
          </p:cNvSpPr>
          <p:nvPr>
            <p:ph type="ftr" sz="quarter" idx="11"/>
          </p:nvPr>
        </p:nvSpPr>
        <p:spPr>
          <a:xfrm>
            <a:off x="457200" y="4535188"/>
            <a:ext cx="5937624" cy="273844"/>
          </a:xfrm>
        </p:spPr>
        <p:txBody>
          <a:bodyPr/>
          <a:lstStyle>
            <a:lvl1pPr algn="l">
              <a:defRPr sz="800">
                <a:solidFill>
                  <a:srgbClr val="7F7F7F"/>
                </a:solidFill>
                <a:latin typeface="Arial"/>
                <a:cs typeface="Arial"/>
              </a:defRPr>
            </a:lvl1pPr>
          </a:lstStyle>
          <a:p>
            <a:endParaRPr lang="en-US" dirty="0"/>
          </a:p>
        </p:txBody>
      </p:sp>
      <p:pic>
        <p:nvPicPr>
          <p:cNvPr id="12" name="Picture 11" descr="ESD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28672" y="4563075"/>
            <a:ext cx="2058128" cy="448079"/>
          </a:xfrm>
          <a:prstGeom prst="rect">
            <a:avLst/>
          </a:prstGeom>
        </p:spPr>
      </p:pic>
    </p:spTree>
    <p:extLst>
      <p:ext uri="{BB962C8B-B14F-4D97-AF65-F5344CB8AC3E}">
        <p14:creationId xmlns:p14="http://schemas.microsoft.com/office/powerpoint/2010/main" val="12605946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pic>
        <p:nvPicPr>
          <p:cNvPr id="15" name="Picture 14" descr="REDC_MV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1" y="4430003"/>
            <a:ext cx="2597311" cy="621838"/>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3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1" name="Picture 10" descr="REDC_MV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4025"/>
            <a:ext cx="3464534" cy="829465"/>
          </a:xfrm>
          <a:prstGeom prst="rect">
            <a:avLst/>
          </a:prstGeom>
        </p:spPr>
      </p:pic>
    </p:spTree>
    <p:extLst>
      <p:ext uri="{BB962C8B-B14F-4D97-AF65-F5344CB8AC3E}">
        <p14:creationId xmlns:p14="http://schemas.microsoft.com/office/powerpoint/2010/main" val="28538201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REDC_MV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1" y="4430003"/>
            <a:ext cx="2597311" cy="621838"/>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3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Picture 16" descr="REDC_MV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1" y="4430003"/>
            <a:ext cx="2597311" cy="621838"/>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2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9" name="Picture 8" descr="REDC_MV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1" y="4430003"/>
            <a:ext cx="2597311" cy="621838"/>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pic>
        <p:nvPicPr>
          <p:cNvPr id="2" name="Picture 1" descr="REDC_N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12180584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pic>
        <p:nvPicPr>
          <p:cNvPr id="10" name="Picture 9" descr="REDC_N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8" y="324025"/>
            <a:ext cx="3464535" cy="829465"/>
          </a:xfrm>
          <a:prstGeom prst="rect">
            <a:avLst/>
          </a:prstGeom>
        </p:spPr>
      </p:pic>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Tree>
    <p:extLst>
      <p:ext uri="{BB962C8B-B14F-4D97-AF65-F5344CB8AC3E}">
        <p14:creationId xmlns:p14="http://schemas.microsoft.com/office/powerpoint/2010/main" val="37738423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pic>
        <p:nvPicPr>
          <p:cNvPr id="15" name="Picture 14" descr="REDC_N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3" y="4430003"/>
            <a:ext cx="2597311" cy="621838"/>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1" name="Picture 10" descr="REDC_N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8" y="324025"/>
            <a:ext cx="3464535" cy="829465"/>
          </a:xfrm>
          <a:prstGeom prst="rect">
            <a:avLst/>
          </a:prstGeom>
        </p:spPr>
      </p:pic>
    </p:spTree>
    <p:extLst>
      <p:ext uri="{BB962C8B-B14F-4D97-AF65-F5344CB8AC3E}">
        <p14:creationId xmlns:p14="http://schemas.microsoft.com/office/powerpoint/2010/main" val="28538201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REDC_N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3" y="4430003"/>
            <a:ext cx="2597311" cy="621838"/>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6" name="Rectangle 5"/>
          <p:cNvSpPr/>
          <p:nvPr userDrawn="1"/>
        </p:nvSpPr>
        <p:spPr>
          <a:xfrm>
            <a:off x="-71714" y="49706"/>
            <a:ext cx="9303879" cy="406228"/>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Footer Placeholder 4"/>
          <p:cNvSpPr>
            <a:spLocks noGrp="1"/>
          </p:cNvSpPr>
          <p:nvPr>
            <p:ph type="ftr" sz="quarter" idx="11"/>
          </p:nvPr>
        </p:nvSpPr>
        <p:spPr>
          <a:xfrm>
            <a:off x="457200" y="4535188"/>
            <a:ext cx="5937624" cy="273844"/>
          </a:xfrm>
        </p:spPr>
        <p:txBody>
          <a:bodyPr/>
          <a:lstStyle>
            <a:lvl1pPr algn="l">
              <a:defRPr sz="800">
                <a:solidFill>
                  <a:srgbClr val="7F7F7F"/>
                </a:solidFill>
                <a:latin typeface="Arial"/>
                <a:cs typeface="Arial"/>
              </a:defRPr>
            </a:lvl1pPr>
          </a:lstStyle>
          <a:p>
            <a:endParaRPr lang="en-US" dirty="0"/>
          </a:p>
        </p:txBody>
      </p:sp>
      <p:pic>
        <p:nvPicPr>
          <p:cNvPr id="9" name="Picture 8" descr="ESD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28672" y="4563075"/>
            <a:ext cx="2058128" cy="448079"/>
          </a:xfrm>
          <a:prstGeom prst="rect">
            <a:avLst/>
          </a:prstGeom>
        </p:spPr>
      </p:pic>
    </p:spTree>
    <p:extLst>
      <p:ext uri="{BB962C8B-B14F-4D97-AF65-F5344CB8AC3E}">
        <p14:creationId xmlns:p14="http://schemas.microsoft.com/office/powerpoint/2010/main" val="12492246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4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Picture 16" descr="REDC_N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3" y="4430003"/>
            <a:ext cx="2597311" cy="621838"/>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9" name="Picture 8" descr="REDC_N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3" y="4430003"/>
            <a:ext cx="2597311" cy="621838"/>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pic>
        <p:nvPicPr>
          <p:cNvPr id="3" name="Picture 2" descr="REDC_NY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41434939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1_Custom Layout">
    <p:spTree>
      <p:nvGrpSpPr>
        <p:cNvPr id="1" name=""/>
        <p:cNvGrpSpPr/>
        <p:nvPr/>
      </p:nvGrpSpPr>
      <p:grpSpPr>
        <a:xfrm>
          <a:off x="0" y="0"/>
          <a:ext cx="0" cy="0"/>
          <a:chOff x="0" y="0"/>
          <a:chExt cx="0" cy="0"/>
        </a:xfrm>
      </p:grpSpPr>
      <p:pic>
        <p:nvPicPr>
          <p:cNvPr id="10" name="Picture 9" descr="REDC_NY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324025"/>
            <a:ext cx="3464533" cy="829465"/>
          </a:xfrm>
          <a:prstGeom prst="rect">
            <a:avLst/>
          </a:prstGeom>
        </p:spPr>
      </p:pic>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Tree>
    <p:extLst>
      <p:ext uri="{BB962C8B-B14F-4D97-AF65-F5344CB8AC3E}">
        <p14:creationId xmlns:p14="http://schemas.microsoft.com/office/powerpoint/2010/main" val="37738423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pic>
        <p:nvPicPr>
          <p:cNvPr id="15" name="Picture 14" descr="REDC_NY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5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1" name="Picture 10" descr="REDC_NY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324025"/>
            <a:ext cx="3464533" cy="829465"/>
          </a:xfrm>
          <a:prstGeom prst="rect">
            <a:avLst/>
          </a:prstGeom>
        </p:spPr>
      </p:pic>
    </p:spTree>
    <p:extLst>
      <p:ext uri="{BB962C8B-B14F-4D97-AF65-F5344CB8AC3E}">
        <p14:creationId xmlns:p14="http://schemas.microsoft.com/office/powerpoint/2010/main" val="28538201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REDC_NY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5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Picture 16" descr="REDC_NY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9" name="Picture 8" descr="REDC_NY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pic>
        <p:nvPicPr>
          <p:cNvPr id="3" name="Picture 2" descr="REDC_ST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4143493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pic>
        <p:nvPicPr>
          <p:cNvPr id="3" name="Picture 2" descr="RED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5371"/>
            <a:ext cx="3552585" cy="595462"/>
          </a:xfrm>
          <a:prstGeom prst="rect">
            <a:avLst/>
          </a:prstGeom>
        </p:spPr>
      </p:pic>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Tree>
    <p:extLst>
      <p:ext uri="{BB962C8B-B14F-4D97-AF65-F5344CB8AC3E}">
        <p14:creationId xmlns:p14="http://schemas.microsoft.com/office/powerpoint/2010/main" val="382620762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pic>
        <p:nvPicPr>
          <p:cNvPr id="10" name="Picture 9" descr="REDC_ST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4025"/>
            <a:ext cx="3464533" cy="829465"/>
          </a:xfrm>
          <a:prstGeom prst="rect">
            <a:avLst/>
          </a:prstGeom>
        </p:spPr>
      </p:pic>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Tree>
    <p:extLst>
      <p:ext uri="{BB962C8B-B14F-4D97-AF65-F5344CB8AC3E}">
        <p14:creationId xmlns:p14="http://schemas.microsoft.com/office/powerpoint/2010/main" val="377384233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pic>
        <p:nvPicPr>
          <p:cNvPr id="15" name="Picture 14" descr="REDC_ST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1" name="Picture 10" descr="REDC_ST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4025"/>
            <a:ext cx="3464533" cy="829465"/>
          </a:xfrm>
          <a:prstGeom prst="rect">
            <a:avLst/>
          </a:prstGeom>
        </p:spPr>
      </p:pic>
    </p:spTree>
    <p:extLst>
      <p:ext uri="{BB962C8B-B14F-4D97-AF65-F5344CB8AC3E}">
        <p14:creationId xmlns:p14="http://schemas.microsoft.com/office/powerpoint/2010/main" val="28538201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REDC_ST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6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Picture 16" descr="REDC_ST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5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9" name="Picture 8" descr="REDC_ST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pic>
        <p:nvPicPr>
          <p:cNvPr id="2" name="Picture 1" descr="REDC_W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900" y="1524000"/>
            <a:ext cx="8699500" cy="2082800"/>
          </a:xfrm>
          <a:prstGeom prst="rect">
            <a:avLst/>
          </a:prstGeom>
        </p:spPr>
      </p:pic>
    </p:spTree>
    <p:extLst>
      <p:ext uri="{BB962C8B-B14F-4D97-AF65-F5344CB8AC3E}">
        <p14:creationId xmlns:p14="http://schemas.microsoft.com/office/powerpoint/2010/main" val="115662542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pic>
        <p:nvPicPr>
          <p:cNvPr id="10" name="Picture 9" descr="REDC_W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324025"/>
            <a:ext cx="3464534" cy="829465"/>
          </a:xfrm>
          <a:prstGeom prst="rect">
            <a:avLst/>
          </a:prstGeom>
        </p:spPr>
      </p:pic>
      <p:sp>
        <p:nvSpPr>
          <p:cNvPr id="6" name="Rectangle 5"/>
          <p:cNvSpPr/>
          <p:nvPr userDrawn="1"/>
        </p:nvSpPr>
        <p:spPr>
          <a:xfrm>
            <a:off x="-56085" y="4112973"/>
            <a:ext cx="9303879" cy="1052286"/>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sp>
        <p:nvSpPr>
          <p:cNvPr id="7" name="Rectangle 6"/>
          <p:cNvSpPr/>
          <p:nvPr userDrawn="1"/>
        </p:nvSpPr>
        <p:spPr>
          <a:xfrm>
            <a:off x="-32562" y="4083536"/>
            <a:ext cx="9247794" cy="45719"/>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2313454" cy="369332"/>
          </a:xfrm>
          <a:prstGeom prst="rect">
            <a:avLst/>
          </a:prstGeom>
          <a:noFill/>
        </p:spPr>
        <p:txBody>
          <a:bodyPr wrap="none" rtlCol="0">
            <a:spAutoFit/>
          </a:bodyPr>
          <a:lstStyle/>
          <a:p>
            <a:r>
              <a:rPr lang="en-US" dirty="0"/>
              <a:t>DIVISION/DEPT COVER</a:t>
            </a:r>
          </a:p>
        </p:txBody>
      </p:sp>
      <p:sp>
        <p:nvSpPr>
          <p:cNvPr id="16"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chemeClr val="bg1"/>
                </a:solidFill>
              </a:rPr>
              <a:pPr/>
              <a:t>6/4/2019</a:t>
            </a:fld>
            <a:endParaRPr lang="en-US" dirty="0">
              <a:solidFill>
                <a:schemeClr val="bg1"/>
              </a:solidFill>
            </a:endParaRPr>
          </a:p>
        </p:txBody>
      </p:sp>
      <p:sp>
        <p:nvSpPr>
          <p:cNvPr id="13" name="Title Placeholder 1"/>
          <p:cNvSpPr>
            <a:spLocks noGrp="1"/>
          </p:cNvSpPr>
          <p:nvPr>
            <p:ph type="title" hasCustomPrompt="1"/>
          </p:nvPr>
        </p:nvSpPr>
        <p:spPr>
          <a:xfrm>
            <a:off x="457199" y="2820145"/>
            <a:ext cx="8229601" cy="618936"/>
          </a:xfrm>
          <a:prstGeom prst="rect">
            <a:avLst/>
          </a:prstGeom>
        </p:spPr>
        <p:txBody>
          <a:bodyPr vert="horz" lIns="91440" tIns="45720" rIns="91440" bIns="45720" rtlCol="0" anchor="t">
            <a:normAutofit/>
          </a:bodyPr>
          <a:lstStyle>
            <a:lvl1pPr algn="l">
              <a:defRPr sz="4000" b="1">
                <a:solidFill>
                  <a:srgbClr val="002D73"/>
                </a:solidFill>
                <a:latin typeface="Arial"/>
                <a:cs typeface="Arial"/>
              </a:defRPr>
            </a:lvl1pPr>
          </a:lstStyle>
          <a:p>
            <a:r>
              <a:rPr lang="en-US" dirty="0"/>
              <a:t>Click To Edit Master Title</a:t>
            </a:r>
          </a:p>
        </p:txBody>
      </p:sp>
    </p:spTree>
    <p:extLst>
      <p:ext uri="{BB962C8B-B14F-4D97-AF65-F5344CB8AC3E}">
        <p14:creationId xmlns:p14="http://schemas.microsoft.com/office/powerpoint/2010/main" val="377384233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pic>
        <p:nvPicPr>
          <p:cNvPr id="15" name="Picture 14" descr="REDC_W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Tree>
    <p:extLst>
      <p:ext uri="{BB962C8B-B14F-4D97-AF65-F5344CB8AC3E}">
        <p14:creationId xmlns:p14="http://schemas.microsoft.com/office/powerpoint/2010/main" val="24479531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1" name="Picture 10" descr="REDC_W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324025"/>
            <a:ext cx="3464534" cy="829465"/>
          </a:xfrm>
          <a:prstGeom prst="rect">
            <a:avLst/>
          </a:prstGeom>
        </p:spPr>
      </p:pic>
    </p:spTree>
    <p:extLst>
      <p:ext uri="{BB962C8B-B14F-4D97-AF65-F5344CB8AC3E}">
        <p14:creationId xmlns:p14="http://schemas.microsoft.com/office/powerpoint/2010/main" val="2853820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7" name="Rectangle 6"/>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8" name="Rectangle 7"/>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3031599" cy="369332"/>
          </a:xfrm>
          <a:prstGeom prst="rect">
            <a:avLst/>
          </a:prstGeom>
          <a:noFill/>
        </p:spPr>
        <p:txBody>
          <a:bodyPr wrap="none" rtlCol="0">
            <a:spAutoFit/>
          </a:bodyPr>
          <a:lstStyle/>
          <a:p>
            <a:r>
              <a:rPr lang="en-US" dirty="0"/>
              <a:t>DIVISION TITLE AND CONTENT </a:t>
            </a:r>
          </a:p>
        </p:txBody>
      </p:sp>
      <p:sp>
        <p:nvSpPr>
          <p:cNvPr id="11" name="Footer Placeholder 4"/>
          <p:cNvSpPr>
            <a:spLocks noGrp="1"/>
          </p:cNvSpPr>
          <p:nvPr>
            <p:ph type="ftr" sz="quarter" idx="11"/>
          </p:nvPr>
        </p:nvSpPr>
        <p:spPr>
          <a:xfrm>
            <a:off x="457200" y="4535188"/>
            <a:ext cx="5401733" cy="273844"/>
          </a:xfrm>
        </p:spPr>
        <p:txBody>
          <a:bodyPr/>
          <a:lstStyle>
            <a:lvl1pPr algn="l">
              <a:defRPr sz="800">
                <a:solidFill>
                  <a:srgbClr val="7F7F7F"/>
                </a:solidFill>
                <a:latin typeface="Arial"/>
                <a:cs typeface="Arial"/>
              </a:defRPr>
            </a:lvl1pPr>
          </a:lstStyle>
          <a:p>
            <a:endParaRPr lang="en-US" dirty="0"/>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20" name="Subtitle 2"/>
          <p:cNvSpPr>
            <a:spLocks noGrp="1"/>
          </p:cNvSpPr>
          <p:nvPr>
            <p:ph type="subTitle" idx="1" hasCustomPrompt="1"/>
          </p:nvPr>
        </p:nvSpPr>
        <p:spPr>
          <a:xfrm>
            <a:off x="457200" y="2039469"/>
            <a:ext cx="8229600" cy="1990663"/>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pic>
        <p:nvPicPr>
          <p:cNvPr id="15" name="Picture 14" descr="RED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79463" y="4531965"/>
            <a:ext cx="2707337" cy="453787"/>
          </a:xfrm>
          <a:prstGeom prst="rect">
            <a:avLst/>
          </a:prstGeom>
        </p:spPr>
      </p:pic>
    </p:spTree>
    <p:extLst>
      <p:ext uri="{BB962C8B-B14F-4D97-AF65-F5344CB8AC3E}">
        <p14:creationId xmlns:p14="http://schemas.microsoft.com/office/powerpoint/2010/main" val="37199331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12" name="Rectangle 11"/>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ooter Placeholder 4"/>
          <p:cNvSpPr>
            <a:spLocks noGrp="1"/>
          </p:cNvSpPr>
          <p:nvPr>
            <p:ph type="ftr" sz="quarter" idx="11"/>
          </p:nvPr>
        </p:nvSpPr>
        <p:spPr>
          <a:xfrm>
            <a:off x="457200" y="4535188"/>
            <a:ext cx="5427133" cy="273844"/>
          </a:xfrm>
        </p:spPr>
        <p:txBody>
          <a:bodyPr/>
          <a:lstStyle>
            <a:lvl1pPr algn="l">
              <a:defRPr sz="800">
                <a:solidFill>
                  <a:srgbClr val="7F7F7F"/>
                </a:solidFill>
                <a:latin typeface="Arial"/>
                <a:cs typeface="Arial"/>
              </a:defRPr>
            </a:lvl1pPr>
          </a:lstStyle>
          <a:p>
            <a:endParaRPr lang="en-US" dirty="0"/>
          </a:p>
        </p:txBody>
      </p:sp>
      <p:sp>
        <p:nvSpPr>
          <p:cNvPr id="17"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9" name="Content Placeholder 2"/>
          <p:cNvSpPr>
            <a:spLocks noGrp="1"/>
          </p:cNvSpPr>
          <p:nvPr>
            <p:ph idx="1" hasCustomPrompt="1"/>
          </p:nvPr>
        </p:nvSpPr>
        <p:spPr>
          <a:xfrm>
            <a:off x="457200" y="1538559"/>
            <a:ext cx="8229600" cy="2869088"/>
          </a:xfrm>
        </p:spPr>
        <p:txBody>
          <a:bodyPr/>
          <a:lstStyle>
            <a:lvl1pPr>
              <a:defRPr sz="2800"/>
            </a:lvl1pPr>
            <a:lvl2pPr>
              <a:defRPr sz="2400"/>
            </a:lvl2pPr>
            <a:lvl3pPr>
              <a:defRPr sz="2000"/>
            </a:lvl3pPr>
            <a:lvl4pPr>
              <a:defRPr sz="16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REDC_W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Tree>
    <p:extLst>
      <p:ext uri="{BB962C8B-B14F-4D97-AF65-F5344CB8AC3E}">
        <p14:creationId xmlns:p14="http://schemas.microsoft.com/office/powerpoint/2010/main" val="425854862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7_Two Content">
    <p:spTree>
      <p:nvGrpSpPr>
        <p:cNvPr id="1" name=""/>
        <p:cNvGrpSpPr/>
        <p:nvPr/>
      </p:nvGrpSpPr>
      <p:grpSpPr>
        <a:xfrm>
          <a:off x="0" y="0"/>
          <a:ext cx="0" cy="0"/>
          <a:chOff x="0" y="0"/>
          <a:chExt cx="0" cy="0"/>
        </a:xfrm>
      </p:grpSpPr>
      <p:sp>
        <p:nvSpPr>
          <p:cNvPr id="9" name="Rectangle 8"/>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1" name="Content Placeholder 2"/>
          <p:cNvSpPr>
            <a:spLocks noGrp="1"/>
          </p:cNvSpPr>
          <p:nvPr>
            <p:ph sz="half" idx="1" hasCustomPrompt="1"/>
          </p:nvPr>
        </p:nvSpPr>
        <p:spPr>
          <a:xfrm>
            <a:off x="457200" y="1538189"/>
            <a:ext cx="4038600" cy="2894111"/>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half" idx="2" hasCustomPrompt="1"/>
          </p:nvPr>
        </p:nvSpPr>
        <p:spPr>
          <a:xfrm>
            <a:off x="4648200" y="1538190"/>
            <a:ext cx="4038600" cy="289411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7" name="Picture 16" descr="REDC_W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Tree>
    <p:extLst>
      <p:ext uri="{BB962C8B-B14F-4D97-AF65-F5344CB8AC3E}">
        <p14:creationId xmlns:p14="http://schemas.microsoft.com/office/powerpoint/2010/main" val="138766182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6_Blank">
    <p:spTree>
      <p:nvGrpSpPr>
        <p:cNvPr id="1" name=""/>
        <p:cNvGrpSpPr/>
        <p:nvPr/>
      </p:nvGrpSpPr>
      <p:grpSpPr>
        <a:xfrm>
          <a:off x="0" y="0"/>
          <a:ext cx="0" cy="0"/>
          <a:chOff x="0" y="0"/>
          <a:chExt cx="0" cy="0"/>
        </a:xfrm>
      </p:grpSpPr>
      <p:sp>
        <p:nvSpPr>
          <p:cNvPr id="6" name="Rectangle 5"/>
          <p:cNvSpPr/>
          <p:nvPr userDrawn="1"/>
        </p:nvSpPr>
        <p:spPr>
          <a:xfrm>
            <a:off x="-71714" y="49706"/>
            <a:ext cx="9303879" cy="406228"/>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1"/>
          <p:cNvSpPr>
            <a:spLocks noGrp="1"/>
          </p:cNvSpPr>
          <p:nvPr>
            <p:ph type="ctrTitle" hasCustomPrompt="1"/>
          </p:nvPr>
        </p:nvSpPr>
        <p:spPr>
          <a:xfrm>
            <a:off x="457200" y="557909"/>
            <a:ext cx="8229600" cy="853281"/>
          </a:xfrm>
        </p:spPr>
        <p:txBody>
          <a:bodyPr anchor="t"/>
          <a:lstStyle>
            <a:lvl1pPr>
              <a:defRPr>
                <a:solidFill>
                  <a:srgbClr val="002D73"/>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sp>
        <p:nvSpPr>
          <p:cNvPr id="17" name="Content Placeholder 2"/>
          <p:cNvSpPr>
            <a:spLocks noGrp="1"/>
          </p:cNvSpPr>
          <p:nvPr>
            <p:ph idx="1"/>
          </p:nvPr>
        </p:nvSpPr>
        <p:spPr>
          <a:xfrm>
            <a:off x="457200" y="1537730"/>
            <a:ext cx="8229600" cy="2883243"/>
          </a:xfrm>
        </p:spPr>
        <p:txBody>
          <a:bodyPr>
            <a:normAutofit/>
          </a:bodyPr>
          <a:lstStyle>
            <a:lvl1pPr marL="0" indent="0">
              <a:buNone/>
              <a:defRPr sz="28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18" name="Footer Placeholder 4"/>
          <p:cNvSpPr>
            <a:spLocks noGrp="1"/>
          </p:cNvSpPr>
          <p:nvPr>
            <p:ph type="ftr" sz="quarter" idx="11"/>
          </p:nvPr>
        </p:nvSpPr>
        <p:spPr>
          <a:xfrm>
            <a:off x="457200" y="4535188"/>
            <a:ext cx="5418667" cy="273844"/>
          </a:xfrm>
        </p:spPr>
        <p:txBody>
          <a:bodyPr/>
          <a:lstStyle>
            <a:lvl1pPr algn="l">
              <a:defRPr sz="800">
                <a:solidFill>
                  <a:srgbClr val="7F7F7F"/>
                </a:solidFill>
                <a:latin typeface="Arial"/>
                <a:cs typeface="Arial"/>
              </a:defRPr>
            </a:lvl1pPr>
          </a:lstStyle>
          <a:p>
            <a:endParaRPr lang="en-US" dirty="0"/>
          </a:p>
        </p:txBody>
      </p:sp>
      <p:pic>
        <p:nvPicPr>
          <p:cNvPr id="9" name="Picture 8" descr="REDC_WNY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59962" y="4430003"/>
            <a:ext cx="2597312" cy="621838"/>
          </a:xfrm>
          <a:prstGeom prst="rect">
            <a:avLst/>
          </a:prstGeom>
        </p:spPr>
      </p:pic>
    </p:spTree>
    <p:extLst>
      <p:ext uri="{BB962C8B-B14F-4D97-AF65-F5344CB8AC3E}">
        <p14:creationId xmlns:p14="http://schemas.microsoft.com/office/powerpoint/2010/main" val="184849303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Rectangle 5"/>
          <p:cNvSpPr/>
          <p:nvPr userDrawn="1"/>
        </p:nvSpPr>
        <p:spPr>
          <a:xfrm flipV="1">
            <a:off x="-56085" y="-67235"/>
            <a:ext cx="9303879" cy="4180208"/>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2D73"/>
              </a:solidFill>
            </a:endParaRPr>
          </a:p>
        </p:txBody>
      </p:sp>
      <p:pic>
        <p:nvPicPr>
          <p:cNvPr id="4" name="Picture 3" descr="REDC_LOGO_NEW_BRANDING_REV.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5371"/>
            <a:ext cx="3552584" cy="595462"/>
          </a:xfrm>
          <a:prstGeom prst="rect">
            <a:avLst/>
          </a:prstGeom>
        </p:spPr>
      </p:pic>
      <p:sp>
        <p:nvSpPr>
          <p:cNvPr id="7" name="Rectangle 6"/>
          <p:cNvSpPr/>
          <p:nvPr userDrawn="1"/>
        </p:nvSpPr>
        <p:spPr>
          <a:xfrm>
            <a:off x="-32562" y="4083536"/>
            <a:ext cx="9247794" cy="4571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le Placeholder 1"/>
          <p:cNvSpPr>
            <a:spLocks noGrp="1"/>
          </p:cNvSpPr>
          <p:nvPr>
            <p:ph type="title" hasCustomPrompt="1"/>
          </p:nvPr>
        </p:nvSpPr>
        <p:spPr>
          <a:xfrm>
            <a:off x="457199" y="2857500"/>
            <a:ext cx="8229601" cy="618936"/>
          </a:xfrm>
          <a:prstGeom prst="rect">
            <a:avLst/>
          </a:prstGeom>
        </p:spPr>
        <p:txBody>
          <a:bodyPr vert="horz" lIns="91440" tIns="45720" rIns="91440" bIns="45720" rtlCol="0" anchor="t">
            <a:normAutofit/>
          </a:bodyPr>
          <a:lstStyle>
            <a:lvl1pPr algn="l">
              <a:defRPr sz="4000" b="1">
                <a:solidFill>
                  <a:srgbClr val="FFFFFF"/>
                </a:solidFill>
                <a:latin typeface="Arial"/>
                <a:cs typeface="Arial"/>
              </a:defRPr>
            </a:lvl1pPr>
          </a:lstStyle>
          <a:p>
            <a:r>
              <a:rPr lang="en-US" dirty="0"/>
              <a:t>Click To Edit Master Title</a:t>
            </a:r>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1787669" cy="369332"/>
          </a:xfrm>
          <a:prstGeom prst="rect">
            <a:avLst/>
          </a:prstGeom>
          <a:noFill/>
        </p:spPr>
        <p:txBody>
          <a:bodyPr wrap="none" rtlCol="0">
            <a:spAutoFit/>
          </a:bodyPr>
          <a:lstStyle/>
          <a:p>
            <a:r>
              <a:rPr lang="en-US" dirty="0"/>
              <a:t>REDC ALT COVER</a:t>
            </a:r>
          </a:p>
        </p:txBody>
      </p:sp>
      <p:sp>
        <p:nvSpPr>
          <p:cNvPr id="13"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rgbClr val="192145"/>
                </a:solidFill>
              </a:rPr>
              <a:pPr/>
              <a:t>6/4/2019</a:t>
            </a:fld>
            <a:endParaRPr lang="en-US" dirty="0">
              <a:solidFill>
                <a:srgbClr val="192145"/>
              </a:solidFill>
            </a:endParaRPr>
          </a:p>
        </p:txBody>
      </p:sp>
    </p:spTree>
    <p:extLst>
      <p:ext uri="{BB962C8B-B14F-4D97-AF65-F5344CB8AC3E}">
        <p14:creationId xmlns:p14="http://schemas.microsoft.com/office/powerpoint/2010/main" val="17958546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15" name="Rectangle 14"/>
          <p:cNvSpPr/>
          <p:nvPr userDrawn="1"/>
        </p:nvSpPr>
        <p:spPr>
          <a:xfrm flipV="1">
            <a:off x="0" y="470875"/>
            <a:ext cx="9215232" cy="4753057"/>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557909"/>
            <a:ext cx="8229600" cy="853281"/>
          </a:xfrm>
        </p:spPr>
        <p:txBody>
          <a:bodyPr anchor="t"/>
          <a:lstStyle>
            <a:lvl1pPr>
              <a:defRPr>
                <a:solidFill>
                  <a:schemeClr val="bg1"/>
                </a:solidFill>
              </a:defRPr>
            </a:lvl1pPr>
          </a:lstStyle>
          <a:p>
            <a:r>
              <a:rPr lang="en-US" dirty="0"/>
              <a:t>Click To Edit Master Title Style</a:t>
            </a:r>
          </a:p>
        </p:txBody>
      </p:sp>
      <p:sp>
        <p:nvSpPr>
          <p:cNvPr id="3" name="Subtitle 2"/>
          <p:cNvSpPr>
            <a:spLocks noGrp="1"/>
          </p:cNvSpPr>
          <p:nvPr>
            <p:ph type="subTitle" idx="1" hasCustomPrompt="1"/>
          </p:nvPr>
        </p:nvSpPr>
        <p:spPr>
          <a:xfrm>
            <a:off x="457200" y="2209800"/>
            <a:ext cx="8229600" cy="1739900"/>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
        <p:nvSpPr>
          <p:cNvPr id="8" name="Rectangle 7"/>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2531462" cy="369332"/>
          </a:xfrm>
          <a:prstGeom prst="rect">
            <a:avLst/>
          </a:prstGeom>
          <a:noFill/>
        </p:spPr>
        <p:txBody>
          <a:bodyPr wrap="none" rtlCol="0">
            <a:spAutoFit/>
          </a:bodyPr>
          <a:lstStyle/>
          <a:p>
            <a:r>
              <a:rPr lang="en-US" dirty="0"/>
              <a:t>ESD TITLE AND CONTENT </a:t>
            </a:r>
          </a:p>
        </p:txBody>
      </p:sp>
      <p:sp>
        <p:nvSpPr>
          <p:cNvPr id="17" name="Footer Placeholder 4"/>
          <p:cNvSpPr>
            <a:spLocks noGrp="1"/>
          </p:cNvSpPr>
          <p:nvPr>
            <p:ph type="ftr" sz="quarter" idx="11"/>
          </p:nvPr>
        </p:nvSpPr>
        <p:spPr>
          <a:xfrm>
            <a:off x="457200" y="4482891"/>
            <a:ext cx="5401733" cy="273844"/>
          </a:xfrm>
        </p:spPr>
        <p:txBody>
          <a:bodyPr/>
          <a:lstStyle>
            <a:lvl1pPr algn="l">
              <a:defRPr sz="800">
                <a:solidFill>
                  <a:schemeClr val="bg1"/>
                </a:solidFill>
                <a:latin typeface="Arial"/>
                <a:cs typeface="Arial"/>
              </a:defRPr>
            </a:lvl1pPr>
          </a:lstStyle>
          <a:p>
            <a:endParaRPr lang="en-US" dirty="0"/>
          </a:p>
        </p:txBody>
      </p:sp>
      <p:sp>
        <p:nvSpPr>
          <p:cNvPr id="11"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solidFill>
              </a:rPr>
              <a:pPr algn="l"/>
              <a:t>‹#›</a:t>
            </a:fld>
            <a:endParaRPr lang="en-US" sz="1000" dirty="0">
              <a:solidFill>
                <a:schemeClr val="bg1"/>
              </a:solidFill>
            </a:endParaRPr>
          </a:p>
        </p:txBody>
      </p:sp>
      <p:pic>
        <p:nvPicPr>
          <p:cNvPr id="13" name="Picture 12" descr="REDC_LOGO_NEW_BRANDING_REV.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79462" y="4529841"/>
            <a:ext cx="2707338" cy="453787"/>
          </a:xfrm>
          <a:prstGeom prst="rect">
            <a:avLst/>
          </a:prstGeom>
        </p:spPr>
      </p:pic>
    </p:spTree>
    <p:extLst>
      <p:ext uri="{BB962C8B-B14F-4D97-AF65-F5344CB8AC3E}">
        <p14:creationId xmlns:p14="http://schemas.microsoft.com/office/powerpoint/2010/main" val="16100065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192145"/>
          </a:solidFill>
          <a:ln>
            <a:solidFill>
              <a:srgbClr val="002D7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3"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rgbClr val="192145"/>
                </a:solidFill>
              </a:rPr>
              <a:pPr algn="l"/>
              <a:t>‹#›</a:t>
            </a:fld>
            <a:endParaRPr lang="en-US" sz="1000" dirty="0">
              <a:solidFill>
                <a:srgbClr val="192145"/>
              </a:solidFill>
            </a:endParaRPr>
          </a:p>
        </p:txBody>
      </p:sp>
      <p:pic>
        <p:nvPicPr>
          <p:cNvPr id="14" name="Picture 13" descr="RED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5371"/>
            <a:ext cx="3552585" cy="595462"/>
          </a:xfrm>
          <a:prstGeom prst="rect">
            <a:avLst/>
          </a:prstGeom>
        </p:spPr>
      </p:pic>
    </p:spTree>
    <p:extLst>
      <p:ext uri="{BB962C8B-B14F-4D97-AF65-F5344CB8AC3E}">
        <p14:creationId xmlns:p14="http://schemas.microsoft.com/office/powerpoint/2010/main" val="265293626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11" name="Rectangle 10"/>
          <p:cNvSpPr/>
          <p:nvPr userDrawn="1"/>
        </p:nvSpPr>
        <p:spPr>
          <a:xfrm flipV="1">
            <a:off x="-56085" y="-67238"/>
            <a:ext cx="9267817" cy="5299635"/>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2D73"/>
              </a:solidFill>
            </a:endParaRPr>
          </a:p>
        </p:txBody>
      </p:sp>
      <p:sp>
        <p:nvSpPr>
          <p:cNvPr id="9" name="Rectangle 8"/>
          <p:cNvSpPr/>
          <p:nvPr userDrawn="1"/>
        </p:nvSpPr>
        <p:spPr>
          <a:xfrm>
            <a:off x="-82849" y="1825245"/>
            <a:ext cx="4926294" cy="272975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 name="Rectangle 9"/>
          <p:cNvSpPr/>
          <p:nvPr userDrawn="1"/>
        </p:nvSpPr>
        <p:spPr>
          <a:xfrm>
            <a:off x="-44020" y="1764393"/>
            <a:ext cx="4892429"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rgbClr val="002D73"/>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3"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00767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solidFill>
              </a:rPr>
              <a:pPr algn="l"/>
              <a:t>‹#›</a:t>
            </a:fld>
            <a:endParaRPr lang="en-US" sz="1000" dirty="0">
              <a:solidFill>
                <a:schemeClr val="bg1"/>
              </a:solidFill>
            </a:endParaRPr>
          </a:p>
        </p:txBody>
      </p:sp>
      <p:pic>
        <p:nvPicPr>
          <p:cNvPr id="16" name="Picture 15" descr="REDC_LOGO_NEW_BRANDING_REV.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5371"/>
            <a:ext cx="3552584" cy="595462"/>
          </a:xfrm>
          <a:prstGeom prst="rect">
            <a:avLst/>
          </a:prstGeom>
        </p:spPr>
      </p:pic>
    </p:spTree>
    <p:extLst>
      <p:ext uri="{BB962C8B-B14F-4D97-AF65-F5344CB8AC3E}">
        <p14:creationId xmlns:p14="http://schemas.microsoft.com/office/powerpoint/2010/main" val="29627734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2" name="Rectangle 11"/>
          <p:cNvSpPr/>
          <p:nvPr userDrawn="1"/>
        </p:nvSpPr>
        <p:spPr>
          <a:xfrm flipV="1">
            <a:off x="0" y="470875"/>
            <a:ext cx="9215232" cy="4753057"/>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chemeClr val="bg1"/>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hasCustomPrompt="1"/>
          </p:nvPr>
        </p:nvSpPr>
        <p:spPr>
          <a:xfrm>
            <a:off x="457200" y="1695451"/>
            <a:ext cx="8229600" cy="2673349"/>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600">
                <a:solidFill>
                  <a:schemeClr val="bg1"/>
                </a:solidFill>
              </a:defRPr>
            </a:lvl4pPr>
            <a:lvl5pPr>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Footer Placeholder 4"/>
          <p:cNvSpPr>
            <a:spLocks noGrp="1"/>
          </p:cNvSpPr>
          <p:nvPr>
            <p:ph type="ftr" sz="quarter" idx="11"/>
          </p:nvPr>
        </p:nvSpPr>
        <p:spPr>
          <a:xfrm>
            <a:off x="457200" y="4482891"/>
            <a:ext cx="5401733" cy="273844"/>
          </a:xfrm>
        </p:spPr>
        <p:txBody>
          <a:bodyPr/>
          <a:lstStyle>
            <a:lvl1pPr algn="l">
              <a:defRPr sz="800">
                <a:solidFill>
                  <a:srgbClr val="FFFFFF"/>
                </a:solidFill>
                <a:latin typeface="Arial"/>
                <a:cs typeface="Arial"/>
              </a:defRPr>
            </a:lvl1pPr>
          </a:lstStyle>
          <a:p>
            <a:endParaRPr lang="en-US" dirty="0"/>
          </a:p>
        </p:txBody>
      </p:sp>
      <p:sp>
        <p:nvSpPr>
          <p:cNvPr id="9"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rgbClr val="FFFFFF"/>
                </a:solidFill>
              </a:rPr>
              <a:pPr algn="l"/>
              <a:t>‹#›</a:t>
            </a:fld>
            <a:endParaRPr lang="en-US" sz="1000" dirty="0">
              <a:solidFill>
                <a:srgbClr val="FFFFFF"/>
              </a:solidFill>
            </a:endParaRPr>
          </a:p>
        </p:txBody>
      </p:sp>
      <p:pic>
        <p:nvPicPr>
          <p:cNvPr id="10" name="Picture 9" descr="REDC_LOGO_NEW_BRANDING_REV.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79462" y="4529841"/>
            <a:ext cx="2707338" cy="453787"/>
          </a:xfrm>
          <a:prstGeom prst="rect">
            <a:avLst/>
          </a:prstGeom>
        </p:spPr>
      </p:pic>
    </p:spTree>
    <p:extLst>
      <p:ext uri="{BB962C8B-B14F-4D97-AF65-F5344CB8AC3E}">
        <p14:creationId xmlns:p14="http://schemas.microsoft.com/office/powerpoint/2010/main" val="295868946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9" name="Rectangle 8"/>
          <p:cNvSpPr/>
          <p:nvPr userDrawn="1"/>
        </p:nvSpPr>
        <p:spPr>
          <a:xfrm flipV="1">
            <a:off x="-32562" y="470876"/>
            <a:ext cx="9264727" cy="4687566"/>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REDC_LOGO_NEW_BRANDING_REV.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79462" y="4529841"/>
            <a:ext cx="2707338" cy="453787"/>
          </a:xfrm>
          <a:prstGeom prst="rect">
            <a:avLst/>
          </a:prstGeom>
        </p:spPr>
      </p:pic>
      <p:sp>
        <p:nvSpPr>
          <p:cNvPr id="3" name="Content Placeholder 2"/>
          <p:cNvSpPr>
            <a:spLocks noGrp="1"/>
          </p:cNvSpPr>
          <p:nvPr>
            <p:ph sz="half" idx="1" hasCustomPrompt="1"/>
          </p:nvPr>
        </p:nvSpPr>
        <p:spPr>
          <a:xfrm>
            <a:off x="457200" y="1612900"/>
            <a:ext cx="4038600" cy="2809688"/>
          </a:xfrm>
        </p:spPr>
        <p:txBody>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600">
                <a:solidFill>
                  <a:srgbClr val="FFFFFF"/>
                </a:solidFill>
              </a:defRPr>
            </a:lvl4pPr>
            <a:lvl5pPr>
              <a:defRPr sz="14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12900"/>
            <a:ext cx="4038600" cy="2809688"/>
          </a:xfrm>
        </p:spPr>
        <p:txBody>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600">
                <a:solidFill>
                  <a:srgbClr val="FFFFFF"/>
                </a:solidFill>
              </a:defRPr>
            </a:lvl4pPr>
            <a:lvl5pPr>
              <a:defRPr sz="14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FFFFFF"/>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Footer Placeholder 4"/>
          <p:cNvSpPr>
            <a:spLocks noGrp="1"/>
          </p:cNvSpPr>
          <p:nvPr>
            <p:ph type="ftr" sz="quarter" idx="11"/>
          </p:nvPr>
        </p:nvSpPr>
        <p:spPr>
          <a:xfrm>
            <a:off x="457200" y="4482891"/>
            <a:ext cx="5401733" cy="273844"/>
          </a:xfrm>
        </p:spPr>
        <p:txBody>
          <a:bodyPr/>
          <a:lstStyle>
            <a:lvl1pPr algn="l">
              <a:defRPr sz="800">
                <a:solidFill>
                  <a:srgbClr val="FFFFFF"/>
                </a:solidFill>
                <a:latin typeface="Arial"/>
                <a:cs typeface="Arial"/>
              </a:defRPr>
            </a:lvl1pPr>
          </a:lstStyle>
          <a:p>
            <a:endParaRPr lang="en-US" dirty="0"/>
          </a:p>
        </p:txBody>
      </p:sp>
      <p:sp>
        <p:nvSpPr>
          <p:cNvPr id="11"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rgbClr val="FFFFFF"/>
                </a:solidFill>
              </a:rPr>
              <a:pPr algn="l"/>
              <a:t>‹#›</a:t>
            </a:fld>
            <a:endParaRPr lang="en-US" sz="1000" dirty="0">
              <a:solidFill>
                <a:srgbClr val="FFFFFF"/>
              </a:solidFill>
            </a:endParaRPr>
          </a:p>
        </p:txBody>
      </p:sp>
    </p:spTree>
    <p:extLst>
      <p:ext uri="{BB962C8B-B14F-4D97-AF65-F5344CB8AC3E}">
        <p14:creationId xmlns:p14="http://schemas.microsoft.com/office/powerpoint/2010/main" val="291666733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2" name="Rectangle 11"/>
          <p:cNvSpPr/>
          <p:nvPr userDrawn="1"/>
        </p:nvSpPr>
        <p:spPr>
          <a:xfrm flipV="1">
            <a:off x="-32562" y="470876"/>
            <a:ext cx="9264727" cy="4687566"/>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457200" y="1537730"/>
            <a:ext cx="8229600" cy="2883243"/>
          </a:xfrm>
        </p:spPr>
        <p:txBody>
          <a:bodyPr>
            <a:normAutofit/>
          </a:bodyPr>
          <a:lstStyle>
            <a:lvl1pPr marL="0" indent="0">
              <a:buNone/>
              <a:defRPr sz="2800">
                <a:solidFill>
                  <a:srgbClr val="FFFFFF"/>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US" dirty="0"/>
          </a:p>
        </p:txBody>
      </p:sp>
      <p:sp>
        <p:nvSpPr>
          <p:cNvPr id="7" name="Title 1"/>
          <p:cNvSpPr>
            <a:spLocks noGrp="1"/>
          </p:cNvSpPr>
          <p:nvPr>
            <p:ph type="ctrTitle" hasCustomPrompt="1"/>
          </p:nvPr>
        </p:nvSpPr>
        <p:spPr>
          <a:xfrm>
            <a:off x="457200" y="557909"/>
            <a:ext cx="8229600" cy="853281"/>
          </a:xfrm>
        </p:spPr>
        <p:txBody>
          <a:bodyPr anchor="t"/>
          <a:lstStyle>
            <a:lvl1pPr>
              <a:defRPr>
                <a:solidFill>
                  <a:schemeClr val="bg1"/>
                </a:solidFill>
              </a:defRPr>
            </a:lvl1pPr>
          </a:lstStyle>
          <a:p>
            <a:r>
              <a:rPr lang="en-US" dirty="0"/>
              <a:t>Click To Edit Master Title Style</a:t>
            </a:r>
          </a:p>
        </p:txBody>
      </p:sp>
      <p:sp>
        <p:nvSpPr>
          <p:cNvPr id="10" name="Rectangle 9"/>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rgbClr val="FFFFFF"/>
                </a:solidFill>
              </a:rPr>
              <a:pPr algn="l"/>
              <a:t>‹#›</a:t>
            </a:fld>
            <a:endParaRPr lang="en-US" sz="1000" dirty="0">
              <a:solidFill>
                <a:srgbClr val="FFFFFF"/>
              </a:solidFill>
            </a:endParaRPr>
          </a:p>
        </p:txBody>
      </p:sp>
      <p:sp>
        <p:nvSpPr>
          <p:cNvPr id="11" name="Footer Placeholder 4"/>
          <p:cNvSpPr>
            <a:spLocks noGrp="1"/>
          </p:cNvSpPr>
          <p:nvPr>
            <p:ph type="ftr" sz="quarter" idx="11"/>
          </p:nvPr>
        </p:nvSpPr>
        <p:spPr>
          <a:xfrm>
            <a:off x="457200" y="4535188"/>
            <a:ext cx="5418667" cy="273844"/>
          </a:xfrm>
        </p:spPr>
        <p:txBody>
          <a:bodyPr/>
          <a:lstStyle>
            <a:lvl1pPr algn="l">
              <a:defRPr sz="800">
                <a:solidFill>
                  <a:srgbClr val="FFFFFF"/>
                </a:solidFill>
                <a:latin typeface="Arial"/>
                <a:cs typeface="Arial"/>
              </a:defRPr>
            </a:lvl1pPr>
          </a:lstStyle>
          <a:p>
            <a:endParaRPr lang="en-US" dirty="0"/>
          </a:p>
        </p:txBody>
      </p:sp>
      <p:pic>
        <p:nvPicPr>
          <p:cNvPr id="14" name="Picture 13" descr="REDC_LOGO_NEW_BRANDING_REV.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79462" y="4529841"/>
            <a:ext cx="2707338" cy="453787"/>
          </a:xfrm>
          <a:prstGeom prst="rect">
            <a:avLst/>
          </a:prstGeom>
        </p:spPr>
      </p:pic>
    </p:spTree>
    <p:extLst>
      <p:ext uri="{BB962C8B-B14F-4D97-AF65-F5344CB8AC3E}">
        <p14:creationId xmlns:p14="http://schemas.microsoft.com/office/powerpoint/2010/main" val="4032409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6"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lumMod val="50000"/>
                  </a:schemeClr>
                </a:solidFill>
              </a:rPr>
              <a:pPr algn="l"/>
              <a:t>‹#›</a:t>
            </a:fld>
            <a:endParaRPr lang="en-US" sz="1000" dirty="0">
              <a:solidFill>
                <a:schemeClr val="bg1">
                  <a:lumMod val="50000"/>
                </a:schemeClr>
              </a:solidFill>
            </a:endParaRPr>
          </a:p>
        </p:txBody>
      </p:sp>
      <p:pic>
        <p:nvPicPr>
          <p:cNvPr id="14" name="Picture 13" descr="REDC_LOGO_NEW_BRANDING.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199" y="325371"/>
            <a:ext cx="3552585" cy="595462"/>
          </a:xfrm>
          <a:prstGeom prst="rect">
            <a:avLst/>
          </a:prstGeom>
        </p:spPr>
      </p:pic>
    </p:spTree>
    <p:extLst>
      <p:ext uri="{BB962C8B-B14F-4D97-AF65-F5344CB8AC3E}">
        <p14:creationId xmlns:p14="http://schemas.microsoft.com/office/powerpoint/2010/main" val="371471580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66210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Rectangle 5"/>
          <p:cNvSpPr/>
          <p:nvPr userDrawn="1"/>
        </p:nvSpPr>
        <p:spPr>
          <a:xfrm flipV="1">
            <a:off x="-56085" y="-67235"/>
            <a:ext cx="9303879" cy="4180208"/>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2D73"/>
              </a:solidFill>
            </a:endParaRPr>
          </a:p>
        </p:txBody>
      </p:sp>
      <p:pic>
        <p:nvPicPr>
          <p:cNvPr id="2" name="Picture 1" descr="ESD_LOGO_NEW_BRANDING_ALL_WHITE.eps"/>
          <p:cNvPicPr>
            <a:picLocks noChangeAspect="1"/>
          </p:cNvPicPr>
          <p:nvPr userDrawn="1"/>
        </p:nvPicPr>
        <p:blipFill rotWithShape="1">
          <a:blip r:embed="rId2">
            <a:extLst>
              <a:ext uri="{28A0092B-C50C-407E-A947-70E740481C1C}">
                <a14:useLocalDpi xmlns:a14="http://schemas.microsoft.com/office/drawing/2010/main" val="0"/>
              </a:ext>
            </a:extLst>
          </a:blip>
          <a:srcRect l="16509" t="36311" r="13681" b="41467"/>
          <a:stretch/>
        </p:blipFill>
        <p:spPr>
          <a:xfrm>
            <a:off x="457199" y="277492"/>
            <a:ext cx="2721805" cy="669513"/>
          </a:xfrm>
          <a:prstGeom prst="rect">
            <a:avLst/>
          </a:prstGeom>
        </p:spPr>
      </p:pic>
      <p:sp>
        <p:nvSpPr>
          <p:cNvPr id="7" name="Rectangle 6"/>
          <p:cNvSpPr/>
          <p:nvPr userDrawn="1"/>
        </p:nvSpPr>
        <p:spPr>
          <a:xfrm>
            <a:off x="-32562" y="4083536"/>
            <a:ext cx="9247794" cy="45719"/>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le Placeholder 1"/>
          <p:cNvSpPr>
            <a:spLocks noGrp="1"/>
          </p:cNvSpPr>
          <p:nvPr>
            <p:ph type="title" hasCustomPrompt="1"/>
          </p:nvPr>
        </p:nvSpPr>
        <p:spPr>
          <a:xfrm>
            <a:off x="457199" y="2857500"/>
            <a:ext cx="8229601" cy="618936"/>
          </a:xfrm>
          <a:prstGeom prst="rect">
            <a:avLst/>
          </a:prstGeom>
        </p:spPr>
        <p:txBody>
          <a:bodyPr vert="horz" lIns="91440" tIns="45720" rIns="91440" bIns="45720" rtlCol="0" anchor="t">
            <a:normAutofit/>
          </a:bodyPr>
          <a:lstStyle>
            <a:lvl1pPr algn="l">
              <a:defRPr sz="4000" b="1">
                <a:solidFill>
                  <a:srgbClr val="FFFFFF"/>
                </a:solidFill>
                <a:latin typeface="Arial"/>
                <a:cs typeface="Arial"/>
              </a:defRPr>
            </a:lvl1pPr>
          </a:lstStyle>
          <a:p>
            <a:r>
              <a:rPr lang="en-US" dirty="0"/>
              <a:t>Click To Edit Master Title</a:t>
            </a:r>
          </a:p>
        </p:txBody>
      </p:sp>
      <p:sp>
        <p:nvSpPr>
          <p:cNvPr id="14" name="Text Placeholder 2"/>
          <p:cNvSpPr>
            <a:spLocks noGrp="1"/>
          </p:cNvSpPr>
          <p:nvPr>
            <p:ph type="body" idx="1" hasCustomPrompt="1"/>
          </p:nvPr>
        </p:nvSpPr>
        <p:spPr>
          <a:xfrm>
            <a:off x="457199" y="3476436"/>
            <a:ext cx="8229601" cy="537765"/>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sp>
        <p:nvSpPr>
          <p:cNvPr id="17" name="TextBox 16"/>
          <p:cNvSpPr txBox="1"/>
          <p:nvPr userDrawn="1"/>
        </p:nvSpPr>
        <p:spPr>
          <a:xfrm>
            <a:off x="0" y="5331557"/>
            <a:ext cx="1249060" cy="369332"/>
          </a:xfrm>
          <a:prstGeom prst="rect">
            <a:avLst/>
          </a:prstGeom>
          <a:noFill/>
        </p:spPr>
        <p:txBody>
          <a:bodyPr wrap="none" rtlCol="0">
            <a:spAutoFit/>
          </a:bodyPr>
          <a:lstStyle/>
          <a:p>
            <a:r>
              <a:rPr lang="en-US" dirty="0"/>
              <a:t>ESD COVER</a:t>
            </a:r>
          </a:p>
        </p:txBody>
      </p:sp>
      <p:sp>
        <p:nvSpPr>
          <p:cNvPr id="13" name="Date Placeholder 3"/>
          <p:cNvSpPr txBox="1">
            <a:spLocks/>
          </p:cNvSpPr>
          <p:nvPr userDrawn="1"/>
        </p:nvSpPr>
        <p:spPr>
          <a:xfrm>
            <a:off x="457200" y="4683592"/>
            <a:ext cx="2133600" cy="273844"/>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bg1">
                    <a:lumMod val="50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CDB3CC-F982-40F9-8DD6-BCC9AFBF44BD}" type="datetime1">
              <a:rPr lang="en-US" smtClean="0">
                <a:solidFill>
                  <a:srgbClr val="192145"/>
                </a:solidFill>
              </a:rPr>
              <a:pPr/>
              <a:t>6/4/2019</a:t>
            </a:fld>
            <a:endParaRPr lang="en-US" dirty="0">
              <a:solidFill>
                <a:srgbClr val="192145"/>
              </a:solidFill>
            </a:endParaRPr>
          </a:p>
        </p:txBody>
      </p:sp>
    </p:spTree>
    <p:extLst>
      <p:ext uri="{BB962C8B-B14F-4D97-AF65-F5344CB8AC3E}">
        <p14:creationId xmlns:p14="http://schemas.microsoft.com/office/powerpoint/2010/main" val="372016307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7" name="Rectangle 6"/>
          <p:cNvSpPr/>
          <p:nvPr userDrawn="1"/>
        </p:nvSpPr>
        <p:spPr>
          <a:xfrm flipV="1">
            <a:off x="0" y="433294"/>
            <a:ext cx="9232165" cy="4725147"/>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descr="ESD_LOGO_NEW_BRANDING_ALL_WHITE.eps"/>
          <p:cNvPicPr>
            <a:picLocks noChangeAspect="1"/>
          </p:cNvPicPr>
          <p:nvPr userDrawn="1"/>
        </p:nvPicPr>
        <p:blipFill rotWithShape="1">
          <a:blip r:embed="rId2">
            <a:extLst>
              <a:ext uri="{28A0092B-C50C-407E-A947-70E740481C1C}">
                <a14:useLocalDpi xmlns:a14="http://schemas.microsoft.com/office/drawing/2010/main" val="0"/>
              </a:ext>
            </a:extLst>
          </a:blip>
          <a:srcRect l="16509" t="36311" r="13681" b="41467"/>
          <a:stretch/>
        </p:blipFill>
        <p:spPr>
          <a:xfrm>
            <a:off x="6606673" y="4522735"/>
            <a:ext cx="2107587" cy="518427"/>
          </a:xfrm>
          <a:prstGeom prst="rect">
            <a:avLst/>
          </a:prstGeom>
        </p:spPr>
      </p:pic>
      <p:sp>
        <p:nvSpPr>
          <p:cNvPr id="2" name="Title 1"/>
          <p:cNvSpPr>
            <a:spLocks noGrp="1"/>
          </p:cNvSpPr>
          <p:nvPr>
            <p:ph type="ctrTitle" hasCustomPrompt="1"/>
          </p:nvPr>
        </p:nvSpPr>
        <p:spPr>
          <a:xfrm>
            <a:off x="457200" y="557909"/>
            <a:ext cx="8229600" cy="853281"/>
          </a:xfrm>
        </p:spPr>
        <p:txBody>
          <a:bodyPr anchor="t"/>
          <a:lstStyle>
            <a:lvl1pPr>
              <a:defRPr>
                <a:solidFill>
                  <a:schemeClr val="bg1"/>
                </a:solidFill>
              </a:defRPr>
            </a:lvl1pPr>
          </a:lstStyle>
          <a:p>
            <a:r>
              <a:rPr lang="en-US" dirty="0"/>
              <a:t>Click To Edit Master Title Style</a:t>
            </a:r>
          </a:p>
        </p:txBody>
      </p:sp>
      <p:sp>
        <p:nvSpPr>
          <p:cNvPr id="3" name="Subtitle 2"/>
          <p:cNvSpPr>
            <a:spLocks noGrp="1"/>
          </p:cNvSpPr>
          <p:nvPr>
            <p:ph type="subTitle" idx="1" hasCustomPrompt="1"/>
          </p:nvPr>
        </p:nvSpPr>
        <p:spPr>
          <a:xfrm>
            <a:off x="457200" y="2209800"/>
            <a:ext cx="8229600" cy="1739900"/>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nSpc>
                <a:spcPct val="130000"/>
              </a:lnSpc>
            </a:pPr>
            <a:r>
              <a:rPr lang="en-US" dirty="0"/>
              <a:t>Click to edit copy</a:t>
            </a:r>
            <a:endParaRPr lang="en-US" sz="1400" dirty="0">
              <a:solidFill>
                <a:srgbClr val="8A8A8D"/>
              </a:solidFill>
              <a:effectLst/>
              <a:latin typeface="Arial"/>
              <a:cs typeface="Arial"/>
            </a:endParaRPr>
          </a:p>
        </p:txBody>
      </p:sp>
      <p:sp>
        <p:nvSpPr>
          <p:cNvPr id="8" name="Rectangle 7"/>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userDrawn="1"/>
        </p:nvSpPr>
        <p:spPr>
          <a:xfrm>
            <a:off x="0" y="5331557"/>
            <a:ext cx="2531462" cy="369332"/>
          </a:xfrm>
          <a:prstGeom prst="rect">
            <a:avLst/>
          </a:prstGeom>
          <a:noFill/>
        </p:spPr>
        <p:txBody>
          <a:bodyPr wrap="none" rtlCol="0">
            <a:spAutoFit/>
          </a:bodyPr>
          <a:lstStyle/>
          <a:p>
            <a:r>
              <a:rPr lang="en-US" dirty="0"/>
              <a:t>ESD TITLE AND CONTENT </a:t>
            </a:r>
          </a:p>
        </p:txBody>
      </p:sp>
      <p:sp>
        <p:nvSpPr>
          <p:cNvPr id="17" name="Footer Placeholder 4"/>
          <p:cNvSpPr>
            <a:spLocks noGrp="1"/>
          </p:cNvSpPr>
          <p:nvPr>
            <p:ph type="ftr" sz="quarter" idx="11"/>
          </p:nvPr>
        </p:nvSpPr>
        <p:spPr>
          <a:xfrm>
            <a:off x="457200" y="4482891"/>
            <a:ext cx="6027271" cy="273844"/>
          </a:xfrm>
        </p:spPr>
        <p:txBody>
          <a:bodyPr/>
          <a:lstStyle>
            <a:lvl1pPr algn="l">
              <a:defRPr sz="800">
                <a:solidFill>
                  <a:schemeClr val="bg1"/>
                </a:solidFill>
                <a:latin typeface="Arial"/>
                <a:cs typeface="Arial"/>
              </a:defRPr>
            </a:lvl1pPr>
          </a:lstStyle>
          <a:p>
            <a:endParaRPr lang="en-US" dirty="0"/>
          </a:p>
        </p:txBody>
      </p:sp>
      <p:sp>
        <p:nvSpPr>
          <p:cNvPr id="11"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chemeClr val="bg1"/>
                </a:solidFill>
              </a:rPr>
              <a:pPr algn="l"/>
              <a:t>‹#›</a:t>
            </a:fld>
            <a:endParaRPr lang="en-US" sz="1000" dirty="0">
              <a:solidFill>
                <a:schemeClr val="bg1"/>
              </a:solidFill>
            </a:endParaRPr>
          </a:p>
        </p:txBody>
      </p:sp>
    </p:spTree>
    <p:extLst>
      <p:ext uri="{BB962C8B-B14F-4D97-AF65-F5344CB8AC3E}">
        <p14:creationId xmlns:p14="http://schemas.microsoft.com/office/powerpoint/2010/main" val="119640680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9" name="Rectangle 8"/>
          <p:cNvSpPr/>
          <p:nvPr userDrawn="1"/>
        </p:nvSpPr>
        <p:spPr>
          <a:xfrm>
            <a:off x="-82849" y="1825245"/>
            <a:ext cx="4926294" cy="2729759"/>
          </a:xfrm>
          <a:prstGeom prst="rect">
            <a:avLst/>
          </a:prstGeom>
          <a:solidFill>
            <a:srgbClr val="192145"/>
          </a:solidFill>
          <a:ln>
            <a:solidFill>
              <a:srgbClr val="002D7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4020" y="1764393"/>
            <a:ext cx="4892429"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60576"/>
            <a:ext cx="4241800" cy="1698624"/>
          </a:xfrm>
        </p:spPr>
        <p:txBody>
          <a:bodyPr anchor="t">
            <a:normAutofit/>
          </a:bodyPr>
          <a:lstStyle>
            <a:lvl1pPr algn="l">
              <a:defRPr sz="4800" b="1" cap="none">
                <a:solidFill>
                  <a:schemeClr val="bg1"/>
                </a:solidFill>
              </a:defRPr>
            </a:lvl1pPr>
          </a:lstStyle>
          <a:p>
            <a:r>
              <a:rPr lang="en-US" dirty="0"/>
              <a:t>Click To Edit Master Title</a:t>
            </a:r>
          </a:p>
        </p:txBody>
      </p:sp>
      <p:sp>
        <p:nvSpPr>
          <p:cNvPr id="12" name="TextBox 11"/>
          <p:cNvSpPr txBox="1"/>
          <p:nvPr userDrawn="1"/>
        </p:nvSpPr>
        <p:spPr>
          <a:xfrm>
            <a:off x="0" y="5331557"/>
            <a:ext cx="1826141" cy="369332"/>
          </a:xfrm>
          <a:prstGeom prst="rect">
            <a:avLst/>
          </a:prstGeom>
          <a:noFill/>
        </p:spPr>
        <p:txBody>
          <a:bodyPr wrap="none" rtlCol="0">
            <a:spAutoFit/>
          </a:bodyPr>
          <a:lstStyle/>
          <a:p>
            <a:r>
              <a:rPr lang="en-US" dirty="0"/>
              <a:t>SECTION HEADER </a:t>
            </a:r>
          </a:p>
        </p:txBody>
      </p:sp>
      <p:sp>
        <p:nvSpPr>
          <p:cNvPr id="13" name="Text Placeholder 2"/>
          <p:cNvSpPr>
            <a:spLocks noGrp="1"/>
          </p:cNvSpPr>
          <p:nvPr>
            <p:ph type="body" idx="1" hasCustomPrompt="1"/>
          </p:nvPr>
        </p:nvSpPr>
        <p:spPr>
          <a:xfrm>
            <a:off x="457199" y="3775276"/>
            <a:ext cx="4241801" cy="609976"/>
          </a:xfrm>
        </p:spPr>
        <p:txBody>
          <a:bodyPr anchor="t">
            <a:normAutofit/>
          </a:bodyPr>
          <a:lstStyle>
            <a:lvl1pPr marL="0" indent="0">
              <a:buNone/>
              <a:defRPr sz="1800" b="1">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Subtitle</a:t>
            </a:r>
          </a:p>
        </p:txBody>
      </p:sp>
      <p:pic>
        <p:nvPicPr>
          <p:cNvPr id="19" name="Picture 18"/>
          <p:cNvPicPr>
            <a:picLocks noChangeAspect="1"/>
          </p:cNvPicPr>
          <p:nvPr userDrawn="1"/>
        </p:nvPicPr>
        <p:blipFill>
          <a:blip r:embed="rId2"/>
          <a:stretch>
            <a:fillRect/>
          </a:stretch>
        </p:blipFill>
        <p:spPr>
          <a:xfrm>
            <a:off x="457200" y="325369"/>
            <a:ext cx="2694344" cy="596534"/>
          </a:xfrm>
          <a:prstGeom prst="rect">
            <a:avLst/>
          </a:prstGeom>
        </p:spPr>
      </p:pic>
      <p:sp>
        <p:nvSpPr>
          <p:cNvPr id="15"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rgbClr val="192145"/>
                </a:solidFill>
              </a:rPr>
              <a:pPr algn="l"/>
              <a:t>‹#›</a:t>
            </a:fld>
            <a:endParaRPr lang="en-US" sz="1000" dirty="0">
              <a:solidFill>
                <a:srgbClr val="192145"/>
              </a:solidFill>
            </a:endParaRPr>
          </a:p>
        </p:txBody>
      </p:sp>
    </p:spTree>
    <p:extLst>
      <p:ext uri="{BB962C8B-B14F-4D97-AF65-F5344CB8AC3E}">
        <p14:creationId xmlns:p14="http://schemas.microsoft.com/office/powerpoint/2010/main" val="389320351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p:cNvSpPr/>
          <p:nvPr userDrawn="1"/>
        </p:nvSpPr>
        <p:spPr>
          <a:xfrm flipV="1">
            <a:off x="0" y="470876"/>
            <a:ext cx="9215232" cy="4687566"/>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hasCustomPrompt="1"/>
          </p:nvPr>
        </p:nvSpPr>
        <p:spPr>
          <a:xfrm>
            <a:off x="457200" y="557909"/>
            <a:ext cx="8229600" cy="853281"/>
          </a:xfrm>
        </p:spPr>
        <p:txBody>
          <a:bodyPr anchor="t"/>
          <a:lstStyle>
            <a:lvl1pPr>
              <a:defRPr>
                <a:solidFill>
                  <a:schemeClr val="bg1"/>
                </a:solidFill>
              </a:defRPr>
            </a:lvl1pPr>
          </a:lstStyle>
          <a:p>
            <a:r>
              <a:rPr lang="en-US" dirty="0"/>
              <a:t>Click To Edit Master Title Style</a:t>
            </a:r>
          </a:p>
        </p:txBody>
      </p:sp>
      <p:sp>
        <p:nvSpPr>
          <p:cNvPr id="16" name="Rectangle 15"/>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hasCustomPrompt="1"/>
          </p:nvPr>
        </p:nvSpPr>
        <p:spPr>
          <a:xfrm>
            <a:off x="457200" y="1695451"/>
            <a:ext cx="8229600" cy="2673349"/>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600">
                <a:solidFill>
                  <a:schemeClr val="bg1"/>
                </a:solidFill>
              </a:defRPr>
            </a:lvl4pPr>
            <a:lvl5pPr>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Footer Placeholder 4"/>
          <p:cNvSpPr>
            <a:spLocks noGrp="1"/>
          </p:cNvSpPr>
          <p:nvPr>
            <p:ph type="ftr" sz="quarter" idx="11"/>
          </p:nvPr>
        </p:nvSpPr>
        <p:spPr>
          <a:xfrm>
            <a:off x="457200" y="4482891"/>
            <a:ext cx="6027271" cy="273844"/>
          </a:xfrm>
        </p:spPr>
        <p:txBody>
          <a:bodyPr/>
          <a:lstStyle>
            <a:lvl1pPr algn="l">
              <a:defRPr sz="800">
                <a:solidFill>
                  <a:srgbClr val="FFFFFF"/>
                </a:solidFill>
                <a:latin typeface="Arial"/>
                <a:cs typeface="Arial"/>
              </a:defRPr>
            </a:lvl1pPr>
          </a:lstStyle>
          <a:p>
            <a:endParaRPr lang="en-US" dirty="0"/>
          </a:p>
        </p:txBody>
      </p:sp>
      <p:sp>
        <p:nvSpPr>
          <p:cNvPr id="9"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rgbClr val="FFFFFF"/>
                </a:solidFill>
              </a:rPr>
              <a:pPr algn="l"/>
              <a:t>‹#›</a:t>
            </a:fld>
            <a:endParaRPr lang="en-US" sz="1000" dirty="0">
              <a:solidFill>
                <a:srgbClr val="FFFFFF"/>
              </a:solidFill>
            </a:endParaRPr>
          </a:p>
        </p:txBody>
      </p:sp>
      <p:pic>
        <p:nvPicPr>
          <p:cNvPr id="10" name="Picture 9" descr="ESD_LOGO_NEW_BRANDING_ALL_WHITE.eps"/>
          <p:cNvPicPr>
            <a:picLocks noChangeAspect="1"/>
          </p:cNvPicPr>
          <p:nvPr userDrawn="1"/>
        </p:nvPicPr>
        <p:blipFill rotWithShape="1">
          <a:blip r:embed="rId2">
            <a:extLst>
              <a:ext uri="{28A0092B-C50C-407E-A947-70E740481C1C}">
                <a14:useLocalDpi xmlns:a14="http://schemas.microsoft.com/office/drawing/2010/main" val="0"/>
              </a:ext>
            </a:extLst>
          </a:blip>
          <a:srcRect l="16509" t="36311" r="13681" b="41467"/>
          <a:stretch/>
        </p:blipFill>
        <p:spPr>
          <a:xfrm>
            <a:off x="6606673" y="4522735"/>
            <a:ext cx="2107587" cy="518427"/>
          </a:xfrm>
          <a:prstGeom prst="rect">
            <a:avLst/>
          </a:prstGeom>
        </p:spPr>
      </p:pic>
    </p:spTree>
    <p:extLst>
      <p:ext uri="{BB962C8B-B14F-4D97-AF65-F5344CB8AC3E}">
        <p14:creationId xmlns:p14="http://schemas.microsoft.com/office/powerpoint/2010/main" val="329065893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9" name="Rectangle 8"/>
          <p:cNvSpPr/>
          <p:nvPr userDrawn="1"/>
        </p:nvSpPr>
        <p:spPr>
          <a:xfrm flipV="1">
            <a:off x="-32562" y="470876"/>
            <a:ext cx="9264727" cy="4687566"/>
          </a:xfrm>
          <a:prstGeom prst="rect">
            <a:avLst/>
          </a:prstGeom>
          <a:solidFill>
            <a:srgbClr val="1921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hasCustomPrompt="1"/>
          </p:nvPr>
        </p:nvSpPr>
        <p:spPr>
          <a:xfrm>
            <a:off x="457200" y="1612900"/>
            <a:ext cx="4038600" cy="2809688"/>
          </a:xfrm>
        </p:spPr>
        <p:txBody>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600">
                <a:solidFill>
                  <a:srgbClr val="FFFFFF"/>
                </a:solidFill>
              </a:defRPr>
            </a:lvl4pPr>
            <a:lvl5pPr>
              <a:defRPr sz="14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12900"/>
            <a:ext cx="4038600" cy="2809688"/>
          </a:xfrm>
        </p:spPr>
        <p:txBody>
          <a:bodyPr/>
          <a:lstStyle>
            <a:lvl1pPr>
              <a:defRPr sz="2800">
                <a:solidFill>
                  <a:srgbClr val="FFFFFF"/>
                </a:solidFill>
              </a:defRPr>
            </a:lvl1pPr>
            <a:lvl2pPr>
              <a:defRPr sz="2400">
                <a:solidFill>
                  <a:srgbClr val="FFFFFF"/>
                </a:solidFill>
              </a:defRPr>
            </a:lvl2pPr>
            <a:lvl3pPr>
              <a:defRPr sz="2000">
                <a:solidFill>
                  <a:srgbClr val="FFFFFF"/>
                </a:solidFill>
              </a:defRPr>
            </a:lvl3pPr>
            <a:lvl4pPr>
              <a:defRPr sz="1600">
                <a:solidFill>
                  <a:srgbClr val="FFFFFF"/>
                </a:solidFill>
              </a:defRPr>
            </a:lvl4pPr>
            <a:lvl5pPr>
              <a:defRPr sz="14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p:cNvSpPr>
            <a:spLocks noGrp="1"/>
          </p:cNvSpPr>
          <p:nvPr>
            <p:ph type="ctrTitle" hasCustomPrompt="1"/>
          </p:nvPr>
        </p:nvSpPr>
        <p:spPr>
          <a:xfrm>
            <a:off x="457200" y="557909"/>
            <a:ext cx="8229600" cy="853281"/>
          </a:xfrm>
        </p:spPr>
        <p:txBody>
          <a:bodyPr anchor="t"/>
          <a:lstStyle>
            <a:lvl1pPr>
              <a:defRPr>
                <a:solidFill>
                  <a:srgbClr val="FFFFFF"/>
                </a:solidFill>
              </a:defRPr>
            </a:lvl1pPr>
          </a:lstStyle>
          <a:p>
            <a:r>
              <a:rPr lang="en-US" dirty="0"/>
              <a:t>Click To Edit Master Title Style</a:t>
            </a:r>
          </a:p>
        </p:txBody>
      </p:sp>
      <p:sp>
        <p:nvSpPr>
          <p:cNvPr id="13" name="Rectangle 12"/>
          <p:cNvSpPr/>
          <p:nvPr userDrawn="1"/>
        </p:nvSpPr>
        <p:spPr>
          <a:xfrm>
            <a:off x="-32562" y="-11146"/>
            <a:ext cx="9247794" cy="60852"/>
          </a:xfrm>
          <a:prstGeom prst="rect">
            <a:avLst/>
          </a:prstGeom>
          <a:solidFill>
            <a:srgbClr val="0076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Footer Placeholder 4"/>
          <p:cNvSpPr>
            <a:spLocks noGrp="1"/>
          </p:cNvSpPr>
          <p:nvPr>
            <p:ph type="ftr" sz="quarter" idx="11"/>
          </p:nvPr>
        </p:nvSpPr>
        <p:spPr>
          <a:xfrm>
            <a:off x="457200" y="4482891"/>
            <a:ext cx="6027271" cy="273844"/>
          </a:xfrm>
        </p:spPr>
        <p:txBody>
          <a:bodyPr/>
          <a:lstStyle>
            <a:lvl1pPr algn="l">
              <a:defRPr sz="800">
                <a:solidFill>
                  <a:srgbClr val="FFFFFF"/>
                </a:solidFill>
                <a:latin typeface="Arial"/>
                <a:cs typeface="Arial"/>
              </a:defRPr>
            </a:lvl1pPr>
          </a:lstStyle>
          <a:p>
            <a:endParaRPr lang="en-US" dirty="0"/>
          </a:p>
        </p:txBody>
      </p:sp>
      <p:sp>
        <p:nvSpPr>
          <p:cNvPr id="11" name="Slide Number Placeholder 5"/>
          <p:cNvSpPr txBox="1">
            <a:spLocks/>
          </p:cNvSpPr>
          <p:nvPr userDrawn="1"/>
        </p:nvSpPr>
        <p:spPr>
          <a:xfrm>
            <a:off x="457199" y="4799479"/>
            <a:ext cx="2133600" cy="273844"/>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AF88E988-FB04-AB4E-BE5A-59F242AF7F7A}" type="slidenum">
              <a:rPr lang="en-US" sz="1000" smtClean="0">
                <a:solidFill>
                  <a:srgbClr val="FFFFFF"/>
                </a:solidFill>
              </a:rPr>
              <a:pPr algn="l"/>
              <a:t>‹#›</a:t>
            </a:fld>
            <a:endParaRPr lang="en-US" sz="1000" dirty="0">
              <a:solidFill>
                <a:srgbClr val="FFFFFF"/>
              </a:solidFill>
            </a:endParaRPr>
          </a:p>
        </p:txBody>
      </p:sp>
      <p:pic>
        <p:nvPicPr>
          <p:cNvPr id="12" name="Picture 11" descr="ESD_LOGO_NEW_BRANDING_ALL_WHITE.eps"/>
          <p:cNvPicPr>
            <a:picLocks noChangeAspect="1"/>
          </p:cNvPicPr>
          <p:nvPr userDrawn="1"/>
        </p:nvPicPr>
        <p:blipFill rotWithShape="1">
          <a:blip r:embed="rId2">
            <a:extLst>
              <a:ext uri="{28A0092B-C50C-407E-A947-70E740481C1C}">
                <a14:useLocalDpi xmlns:a14="http://schemas.microsoft.com/office/drawing/2010/main" val="0"/>
              </a:ext>
            </a:extLst>
          </a:blip>
          <a:srcRect l="16509" t="36311" r="13681" b="41467"/>
          <a:stretch/>
        </p:blipFill>
        <p:spPr>
          <a:xfrm>
            <a:off x="6606673" y="4522735"/>
            <a:ext cx="2107587" cy="518427"/>
          </a:xfrm>
          <a:prstGeom prst="rect">
            <a:avLst/>
          </a:prstGeom>
        </p:spPr>
      </p:pic>
    </p:spTree>
    <p:extLst>
      <p:ext uri="{BB962C8B-B14F-4D97-AF65-F5344CB8AC3E}">
        <p14:creationId xmlns:p14="http://schemas.microsoft.com/office/powerpoint/2010/main" val="58197492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Up">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r>
              <a:rPr lang="en-US"/>
              <a:t>Click to edit Master title style</a:t>
            </a:r>
            <a:endParaRPr lang="en-US" dirty="0"/>
          </a:p>
        </p:txBody>
      </p:sp>
      <p:sp>
        <p:nvSpPr>
          <p:cNvPr id="8" name="Rectangle 8"/>
          <p:cNvSpPr>
            <a:spLocks noGrp="1"/>
          </p:cNvSpPr>
          <p:nvPr>
            <p:ph type="body" sz="quarter" idx="13" hasCustomPrompt="1"/>
          </p:nvPr>
        </p:nvSpPr>
        <p:spPr>
          <a:xfrm>
            <a:off x="304800" y="114300"/>
            <a:ext cx="8077200" cy="342900"/>
          </a:xfrm>
          <a:solidFill>
            <a:schemeClr val="accent4">
              <a:lumMod val="60000"/>
              <a:lumOff val="40000"/>
            </a:schemeClr>
          </a:solidFill>
        </p:spPr>
        <p:txBody>
          <a:bodyPr/>
          <a:lstStyle>
            <a:lvl1pPr>
              <a:defRPr sz="1350" b="1">
                <a:solidFill>
                  <a:schemeClr val="bg1"/>
                </a:solidFill>
              </a:defRPr>
            </a:lvl1pPr>
            <a:extLst/>
          </a:lstStyle>
          <a:p>
            <a:pPr lvl="0"/>
            <a:r>
              <a:rPr lang="en-US" dirty="0"/>
              <a:t>Click to add heading</a:t>
            </a:r>
          </a:p>
        </p:txBody>
      </p:sp>
      <p:sp>
        <p:nvSpPr>
          <p:cNvPr id="11" name="Rectangle 11"/>
          <p:cNvSpPr>
            <a:spLocks noGrp="1"/>
          </p:cNvSpPr>
          <p:nvPr>
            <p:ph sz="quarter" idx="15"/>
          </p:nvPr>
        </p:nvSpPr>
        <p:spPr>
          <a:xfrm>
            <a:off x="304800" y="571500"/>
            <a:ext cx="8077200" cy="4000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622358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ver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087687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dirty="0"/>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ED0365-0D65-4032-85A6-BECCAB4E9A68}" type="datetimeFigureOut">
              <a:rPr lang="en-US" smtClean="0">
                <a:solidFill>
                  <a:prstClr val="black">
                    <a:tint val="75000"/>
                  </a:prstClr>
                </a:solidFill>
              </a:rPr>
              <a:pPr/>
              <a:t>6/4/2019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754AA7-8025-408E-B296-E2B43FE086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101135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Tree>
    <p:extLst>
      <p:ext uri="{BB962C8B-B14F-4D97-AF65-F5344CB8AC3E}">
        <p14:creationId xmlns:p14="http://schemas.microsoft.com/office/powerpoint/2010/main" val="2586917226"/>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97"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slideLayout" Target="../slideLayouts/slideLayout87.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38.xml"/><Relationship Id="rId7" Type="http://schemas.openxmlformats.org/officeDocument/2006/relationships/image" Target="../media/image23.jpeg"/><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image" Target="../media/image22.png"/><Relationship Id="rId5" Type="http://schemas.openxmlformats.org/officeDocument/2006/relationships/theme" Target="../theme/theme10.xml"/><Relationship Id="rId4" Type="http://schemas.openxmlformats.org/officeDocument/2006/relationships/slideLayout" Target="../slideLayouts/slideLayout13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image" Target="../media/image22.png"/><Relationship Id="rId3" Type="http://schemas.openxmlformats.org/officeDocument/2006/relationships/slideLayout" Target="../slideLayouts/slideLayout142.xml"/><Relationship Id="rId7" Type="http://schemas.openxmlformats.org/officeDocument/2006/relationships/slideLayout" Target="../slideLayouts/slideLayout146.xml"/><Relationship Id="rId12" Type="http://schemas.openxmlformats.org/officeDocument/2006/relationships/tags" Target="../tags/tag2.xml"/><Relationship Id="rId2" Type="http://schemas.openxmlformats.org/officeDocument/2006/relationships/slideLayout" Target="../slideLayouts/slideLayout141.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theme" Target="../theme/theme11.xml"/><Relationship Id="rId5" Type="http://schemas.openxmlformats.org/officeDocument/2006/relationships/slideLayout" Target="../slideLayouts/slideLayout144.xml"/><Relationship Id="rId10" Type="http://schemas.openxmlformats.org/officeDocument/2006/relationships/slideLayout" Target="../slideLayouts/slideLayout149.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image" Target="../media/image23.jpeg"/></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theme" Target="../theme/theme12.xml"/><Relationship Id="rId1" Type="http://schemas.openxmlformats.org/officeDocument/2006/relationships/slideLayout" Target="../slideLayouts/slideLayout150.xml"/><Relationship Id="rId4" Type="http://schemas.openxmlformats.org/officeDocument/2006/relationships/image" Target="../media/image24.jpe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8.xml"/><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theme" Target="../theme/theme13.xml"/><Relationship Id="rId2" Type="http://schemas.openxmlformats.org/officeDocument/2006/relationships/slideLayout" Target="../slideLayouts/slideLayout152.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0" Type="http://schemas.openxmlformats.org/officeDocument/2006/relationships/slideLayout" Target="../slideLayouts/slideLayout160.xml"/><Relationship Id="rId4" Type="http://schemas.openxmlformats.org/officeDocument/2006/relationships/slideLayout" Target="../slideLayouts/slideLayout154.xml"/><Relationship Id="rId9" Type="http://schemas.openxmlformats.org/officeDocument/2006/relationships/slideLayout" Target="../slideLayouts/slideLayout15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9.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theme" Target="../theme/theme14.xml"/><Relationship Id="rId2" Type="http://schemas.openxmlformats.org/officeDocument/2006/relationships/slideLayout" Target="../slideLayouts/slideLayout163.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0" Type="http://schemas.openxmlformats.org/officeDocument/2006/relationships/slideLayout" Target="../slideLayouts/slideLayout171.xml"/><Relationship Id="rId4" Type="http://schemas.openxmlformats.org/officeDocument/2006/relationships/slideLayout" Target="../slideLayouts/slideLayout165.xml"/><Relationship Id="rId9" Type="http://schemas.openxmlformats.org/officeDocument/2006/relationships/slideLayout" Target="../slideLayouts/slideLayout170.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theme" Target="../theme/theme2.xml"/><Relationship Id="rId1" Type="http://schemas.openxmlformats.org/officeDocument/2006/relationships/slideLayout" Target="../slideLayouts/slideLayout97.xml"/><Relationship Id="rId4" Type="http://schemas.openxmlformats.org/officeDocument/2006/relationships/image" Target="../media/image17.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image" Target="../media/image18.jpeg"/><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theme" Target="../theme/theme3.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image" Target="../media/image19.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4.xml"/><Relationship Id="rId1" Type="http://schemas.openxmlformats.org/officeDocument/2006/relationships/slideLayout" Target="../slideLayouts/slideLayout10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theme" Target="../theme/theme5.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slideLayout" Target="../slideLayouts/slideLayout128.xml"/><Relationship Id="rId7" Type="http://schemas.openxmlformats.org/officeDocument/2006/relationships/image" Target="../media/image16.png"/><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theme" Target="../theme/theme6.xml"/><Relationship Id="rId5" Type="http://schemas.openxmlformats.org/officeDocument/2006/relationships/slideLayout" Target="../slideLayouts/slideLayout130.xml"/><Relationship Id="rId4" Type="http://schemas.openxmlformats.org/officeDocument/2006/relationships/slideLayout" Target="../slideLayouts/slideLayout12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33.xml"/><Relationship Id="rId2" Type="http://schemas.openxmlformats.org/officeDocument/2006/relationships/slideLayout" Target="../slideLayouts/slideLayout132.xml"/><Relationship Id="rId1" Type="http://schemas.openxmlformats.org/officeDocument/2006/relationships/slideLayout" Target="../slideLayouts/slideLayout131.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theme" Target="../theme/theme8.xml"/><Relationship Id="rId1" Type="http://schemas.openxmlformats.org/officeDocument/2006/relationships/slideLayout" Target="../slideLayouts/slideLayout134.xml"/><Relationship Id="rId4" Type="http://schemas.openxmlformats.org/officeDocument/2006/relationships/image" Target="../media/image23.jpe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theme" Target="../theme/theme9.xml"/><Relationship Id="rId1" Type="http://schemas.openxmlformats.org/officeDocument/2006/relationships/slideLayout" Target="../slideLayouts/slideLayout135.xml"/><Relationship Id="rId4" Type="http://schemas.openxmlformats.org/officeDocument/2006/relationships/image" Target="../media/image2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000">
                <a:solidFill>
                  <a:schemeClr val="tx1">
                    <a:tint val="75000"/>
                  </a:schemeClr>
                </a:solidFill>
                <a:latin typeface="Arial"/>
                <a:cs typeface="Arial"/>
              </a:defRPr>
            </a:lvl1pPr>
          </a:lstStyle>
          <a:p>
            <a:fld id="{68C2560D-EC28-3B41-86E8-18F1CE0113B4}" type="datetimeFigureOut">
              <a:rPr lang="en-US" smtClean="0"/>
              <a:pPr/>
              <a:t>6/4/2019</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800">
                <a:solidFill>
                  <a:schemeClr val="tx1">
                    <a:tint val="75000"/>
                  </a:schemeClr>
                </a:solidFill>
                <a:latin typeface="Arial"/>
                <a:cs typeface="Aria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000">
                <a:solidFill>
                  <a:schemeClr val="tx1">
                    <a:tint val="75000"/>
                  </a:schemeClr>
                </a:solidFill>
                <a:latin typeface="Arial"/>
                <a:cs typeface="Arial"/>
              </a:defRPr>
            </a:lvl1pPr>
          </a:lstStyle>
          <a:p>
            <a:fld id="{2066355A-084C-D24E-9AD2-7E4FC41EA627}" type="slidenum">
              <a:rPr lang="en-US" smtClean="0"/>
              <a:pPr/>
              <a:t>‹#›</a:t>
            </a:fld>
            <a:endParaRPr lang="en-US"/>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65" r:id="rId1"/>
    <p:sldLayoutId id="2147493456" r:id="rId2"/>
    <p:sldLayoutId id="2147493458" r:id="rId3"/>
    <p:sldLayoutId id="2147493457" r:id="rId4"/>
    <p:sldLayoutId id="2147493459" r:id="rId5"/>
    <p:sldLayoutId id="2147493462" r:id="rId6"/>
    <p:sldLayoutId id="2147493581" r:id="rId7"/>
    <p:sldLayoutId id="2147493582" r:id="rId8"/>
    <p:sldLayoutId id="2147493583" r:id="rId9"/>
    <p:sldLayoutId id="2147493584" r:id="rId10"/>
    <p:sldLayoutId id="2147493585" r:id="rId11"/>
    <p:sldLayoutId id="2147493586" r:id="rId12"/>
    <p:sldLayoutId id="2147493593" r:id="rId13"/>
    <p:sldLayoutId id="2147493603" r:id="rId14"/>
    <p:sldLayoutId id="2147493604" r:id="rId15"/>
    <p:sldLayoutId id="2147493605" r:id="rId16"/>
    <p:sldLayoutId id="2147493606" r:id="rId17"/>
    <p:sldLayoutId id="2147493607" r:id="rId18"/>
    <p:sldLayoutId id="2147493608" r:id="rId19"/>
    <p:sldLayoutId id="2147493594" r:id="rId20"/>
    <p:sldLayoutId id="2147493609" r:id="rId21"/>
    <p:sldLayoutId id="2147493610" r:id="rId22"/>
    <p:sldLayoutId id="2147493611" r:id="rId23"/>
    <p:sldLayoutId id="2147493612" r:id="rId24"/>
    <p:sldLayoutId id="2147493613" r:id="rId25"/>
    <p:sldLayoutId id="2147493614" r:id="rId26"/>
    <p:sldLayoutId id="2147493595" r:id="rId27"/>
    <p:sldLayoutId id="2147493615" r:id="rId28"/>
    <p:sldLayoutId id="2147493616" r:id="rId29"/>
    <p:sldLayoutId id="2147493617" r:id="rId30"/>
    <p:sldLayoutId id="2147493618" r:id="rId31"/>
    <p:sldLayoutId id="2147493619" r:id="rId32"/>
    <p:sldLayoutId id="2147493620" r:id="rId33"/>
    <p:sldLayoutId id="2147493596" r:id="rId34"/>
    <p:sldLayoutId id="2147493621" r:id="rId35"/>
    <p:sldLayoutId id="2147493622" r:id="rId36"/>
    <p:sldLayoutId id="2147493623" r:id="rId37"/>
    <p:sldLayoutId id="2147493624" r:id="rId38"/>
    <p:sldLayoutId id="2147493625" r:id="rId39"/>
    <p:sldLayoutId id="2147493626" r:id="rId40"/>
    <p:sldLayoutId id="2147493597" r:id="rId41"/>
    <p:sldLayoutId id="2147493627" r:id="rId42"/>
    <p:sldLayoutId id="2147493628" r:id="rId43"/>
    <p:sldLayoutId id="2147493629" r:id="rId44"/>
    <p:sldLayoutId id="2147493630" r:id="rId45"/>
    <p:sldLayoutId id="2147493631" r:id="rId46"/>
    <p:sldLayoutId id="2147493632" r:id="rId47"/>
    <p:sldLayoutId id="2147493598" r:id="rId48"/>
    <p:sldLayoutId id="2147493633" r:id="rId49"/>
    <p:sldLayoutId id="2147493634" r:id="rId50"/>
    <p:sldLayoutId id="2147493635" r:id="rId51"/>
    <p:sldLayoutId id="2147493636" r:id="rId52"/>
    <p:sldLayoutId id="2147493637" r:id="rId53"/>
    <p:sldLayoutId id="2147493638" r:id="rId54"/>
    <p:sldLayoutId id="2147493599" r:id="rId55"/>
    <p:sldLayoutId id="2147493639" r:id="rId56"/>
    <p:sldLayoutId id="2147493640" r:id="rId57"/>
    <p:sldLayoutId id="2147493641" r:id="rId58"/>
    <p:sldLayoutId id="2147493642" r:id="rId59"/>
    <p:sldLayoutId id="2147493643" r:id="rId60"/>
    <p:sldLayoutId id="2147493644" r:id="rId61"/>
    <p:sldLayoutId id="2147493600" r:id="rId62"/>
    <p:sldLayoutId id="2147493645" r:id="rId63"/>
    <p:sldLayoutId id="2147493646" r:id="rId64"/>
    <p:sldLayoutId id="2147493647" r:id="rId65"/>
    <p:sldLayoutId id="2147493648" r:id="rId66"/>
    <p:sldLayoutId id="2147493649" r:id="rId67"/>
    <p:sldLayoutId id="2147493650" r:id="rId68"/>
    <p:sldLayoutId id="2147493601" r:id="rId69"/>
    <p:sldLayoutId id="2147493651" r:id="rId70"/>
    <p:sldLayoutId id="2147493652" r:id="rId71"/>
    <p:sldLayoutId id="2147493653" r:id="rId72"/>
    <p:sldLayoutId id="2147493654" r:id="rId73"/>
    <p:sldLayoutId id="2147493655" r:id="rId74"/>
    <p:sldLayoutId id="2147493656" r:id="rId75"/>
    <p:sldLayoutId id="2147493602" r:id="rId76"/>
    <p:sldLayoutId id="2147493657" r:id="rId77"/>
    <p:sldLayoutId id="2147493658" r:id="rId78"/>
    <p:sldLayoutId id="2147493659" r:id="rId79"/>
    <p:sldLayoutId id="2147493660" r:id="rId80"/>
    <p:sldLayoutId id="2147493661" r:id="rId81"/>
    <p:sldLayoutId id="2147493662" r:id="rId82"/>
    <p:sldLayoutId id="2147493588" r:id="rId83"/>
    <p:sldLayoutId id="2147493589" r:id="rId84"/>
    <p:sldLayoutId id="2147493590" r:id="rId85"/>
    <p:sldLayoutId id="2147493664" r:id="rId86"/>
    <p:sldLayoutId id="2147493592" r:id="rId87"/>
    <p:sldLayoutId id="2147493591" r:id="rId88"/>
    <p:sldLayoutId id="2147493663" r:id="rId89"/>
    <p:sldLayoutId id="2147493587" r:id="rId90"/>
    <p:sldLayoutId id="2147493472" r:id="rId91"/>
    <p:sldLayoutId id="2147493473" r:id="rId92"/>
    <p:sldLayoutId id="2147493474" r:id="rId93"/>
    <p:sldLayoutId id="2147493475" r:id="rId94"/>
    <p:sldLayoutId id="2147493476" r:id="rId95"/>
    <p:sldLayoutId id="2147493715" r:id="rId96"/>
  </p:sldLayoutIdLst>
  <p:txStyles>
    <p:titleStyle>
      <a:lvl1pPr algn="l" defTabSz="457200" rtl="0" eaLnBrk="1" latinLnBrk="0" hangingPunct="1">
        <a:spcBef>
          <a:spcPct val="0"/>
        </a:spcBef>
        <a:buNone/>
        <a:defRPr sz="4000" b="1" kern="1200">
          <a:solidFill>
            <a:srgbClr val="002D73"/>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bg1">
              <a:lumMod val="50000"/>
            </a:schemeClr>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bg1">
              <a:lumMod val="50000"/>
            </a:schemeClr>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chemeClr val="bg1">
              <a:lumMod val="50000"/>
            </a:schemeClr>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bg1">
              <a:lumMod val="50000"/>
            </a:schemeClr>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bg1">
              <a:lumMod val="50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2" name="Rectangle 21"/>
          <p:cNvSpPr/>
          <p:nvPr userDrawn="1"/>
        </p:nvSpPr>
        <p:spPr>
          <a:xfrm>
            <a:off x="0" y="62346"/>
            <a:ext cx="9144000" cy="299605"/>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Date Placeholder 1"/>
          <p:cNvSpPr txBox="1">
            <a:spLocks/>
          </p:cNvSpPr>
          <p:nvPr userDrawn="1"/>
        </p:nvSpPr>
        <p:spPr>
          <a:xfrm>
            <a:off x="152400" y="88107"/>
            <a:ext cx="21336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E140F40-957F-429B-BF36-B42CA41DE130}" type="datetime4">
              <a:rPr lang="en-US" sz="900" smtClean="0"/>
              <a:pPr/>
              <a:t>June 4, 2019</a:t>
            </a:fld>
            <a:endParaRPr lang="en-US" sz="900" dirty="0"/>
          </a:p>
        </p:txBody>
      </p:sp>
      <p:sp>
        <p:nvSpPr>
          <p:cNvPr id="24" name="Slide Number Placeholder 3"/>
          <p:cNvSpPr txBox="1">
            <a:spLocks/>
          </p:cNvSpPr>
          <p:nvPr userDrawn="1"/>
        </p:nvSpPr>
        <p:spPr>
          <a:xfrm>
            <a:off x="8305800" y="88107"/>
            <a:ext cx="6858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DF52EC2-2C0B-4C03-9888-0B25156ED88D}" type="slidenum">
              <a:rPr lang="en-US" sz="900" smtClean="0"/>
              <a:pPr/>
              <a:t>‹#›</a:t>
            </a:fld>
            <a:endParaRPr lang="en-US" sz="900" dirty="0"/>
          </a:p>
        </p:txBody>
      </p:sp>
      <p:sp>
        <p:nvSpPr>
          <p:cNvPr id="25" name="Rectangle 24"/>
          <p:cNvSpPr/>
          <p:nvPr userDrawn="1"/>
        </p:nvSpPr>
        <p:spPr>
          <a:xfrm>
            <a:off x="0" y="-19049"/>
            <a:ext cx="9144000" cy="81394"/>
          </a:xfrm>
          <a:prstGeom prst="rect">
            <a:avLst/>
          </a:prstGeom>
          <a:solidFill>
            <a:srgbClr val="007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315200" y="4512477"/>
            <a:ext cx="1447800" cy="384514"/>
          </a:xfrm>
          <a:prstGeom prst="rect">
            <a:avLst/>
          </a:prstGeom>
        </p:spPr>
      </p:pic>
      <p:pic>
        <p:nvPicPr>
          <p:cNvPr id="9" name="Picture 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400802" y="4492675"/>
            <a:ext cx="2456033" cy="517477"/>
          </a:xfrm>
          <a:prstGeom prst="rect">
            <a:avLst/>
          </a:prstGeom>
        </p:spPr>
      </p:pic>
      <p:sp>
        <p:nvSpPr>
          <p:cNvPr id="11" name="Date Placeholder 1"/>
          <p:cNvSpPr txBox="1">
            <a:spLocks/>
          </p:cNvSpPr>
          <p:nvPr userDrawn="1"/>
        </p:nvSpPr>
        <p:spPr>
          <a:xfrm>
            <a:off x="228600" y="4705350"/>
            <a:ext cx="2819400" cy="304800"/>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75" dirty="0">
                <a:solidFill>
                  <a:srgbClr val="458993"/>
                </a:solidFill>
              </a:rPr>
              <a:t>A Division of the New York Department of State</a:t>
            </a:r>
          </a:p>
        </p:txBody>
      </p:sp>
    </p:spTree>
    <p:extLst>
      <p:ext uri="{BB962C8B-B14F-4D97-AF65-F5344CB8AC3E}">
        <p14:creationId xmlns:p14="http://schemas.microsoft.com/office/powerpoint/2010/main" val="3091090889"/>
      </p:ext>
    </p:extLst>
  </p:cSld>
  <p:clrMap bg1="lt1" tx1="dk1" bg2="lt2" tx2="dk2" accent1="accent1" accent2="accent2" accent3="accent3" accent4="accent4" accent5="accent5" accent6="accent6" hlink="hlink" folHlink="folHlink"/>
  <p:sldLayoutIdLst>
    <p:sldLayoutId id="2147493748" r:id="rId1"/>
    <p:sldLayoutId id="2147493749" r:id="rId2"/>
    <p:sldLayoutId id="2147493750" r:id="rId3"/>
    <p:sldLayoutId id="2147493751" r:id="rId4"/>
  </p:sldLayoutIdLst>
  <p:hf hdr="0" ftr="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81751"/>
            <a:ext cx="8229600" cy="69417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1232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62345"/>
            <a:ext cx="9144000" cy="299605"/>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Slide Number Placeholder 3"/>
          <p:cNvSpPr txBox="1">
            <a:spLocks/>
          </p:cNvSpPr>
          <p:nvPr userDrawn="1"/>
        </p:nvSpPr>
        <p:spPr>
          <a:xfrm>
            <a:off x="8305800" y="88106"/>
            <a:ext cx="6858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DF52EC2-2C0B-4C03-9888-0B25156ED88D}" type="slidenum">
              <a:rPr lang="en-US" sz="1200" smtClean="0"/>
              <a:pPr/>
              <a:t>‹#›</a:t>
            </a:fld>
            <a:endParaRPr lang="en-US" sz="1200" dirty="0"/>
          </a:p>
        </p:txBody>
      </p:sp>
      <p:sp>
        <p:nvSpPr>
          <p:cNvPr id="10" name="Rectangle 9"/>
          <p:cNvSpPr/>
          <p:nvPr userDrawn="1"/>
        </p:nvSpPr>
        <p:spPr>
          <a:xfrm>
            <a:off x="0" y="-19050"/>
            <a:ext cx="9144000" cy="81394"/>
          </a:xfrm>
          <a:prstGeom prst="rect">
            <a:avLst/>
          </a:prstGeom>
          <a:solidFill>
            <a:srgbClr val="007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Picture 1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15200" y="4512476"/>
            <a:ext cx="1447800" cy="384514"/>
          </a:xfrm>
          <a:prstGeom prst="rect">
            <a:avLst/>
          </a:prstGeom>
        </p:spPr>
      </p:pic>
      <p:pic>
        <p:nvPicPr>
          <p:cNvPr id="14" name="Picture 13"/>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6383168" y="4492674"/>
            <a:ext cx="2456033" cy="517477"/>
          </a:xfrm>
          <a:prstGeom prst="rect">
            <a:avLst/>
          </a:prstGeom>
        </p:spPr>
      </p:pic>
    </p:spTree>
    <p:custDataLst>
      <p:tags r:id="rId12"/>
    </p:custDataLst>
    <p:extLst>
      <p:ext uri="{BB962C8B-B14F-4D97-AF65-F5344CB8AC3E}">
        <p14:creationId xmlns:p14="http://schemas.microsoft.com/office/powerpoint/2010/main" val="3433188144"/>
      </p:ext>
    </p:extLst>
  </p:cSld>
  <p:clrMap bg1="lt1" tx1="dk1" bg2="lt2" tx2="dk2" accent1="accent1" accent2="accent2" accent3="accent3" accent4="accent4" accent5="accent5" accent6="accent6" hlink="hlink" folHlink="folHlink"/>
  <p:sldLayoutIdLst>
    <p:sldLayoutId id="2147493753" r:id="rId1"/>
    <p:sldLayoutId id="2147493754" r:id="rId2"/>
    <p:sldLayoutId id="2147493755" r:id="rId3"/>
    <p:sldLayoutId id="2147493756" r:id="rId4"/>
    <p:sldLayoutId id="2147493757" r:id="rId5"/>
    <p:sldLayoutId id="2147493758" r:id="rId6"/>
    <p:sldLayoutId id="2147493759" r:id="rId7"/>
    <p:sldLayoutId id="2147493760" r:id="rId8"/>
    <p:sldLayoutId id="2147493761" r:id="rId9"/>
    <p:sldLayoutId id="2147493762" r:id="rId10"/>
  </p:sldLayoutIdLst>
  <p:txStyles>
    <p:titleStyle>
      <a:lvl1pPr algn="l" defTabSz="914378" rtl="0" eaLnBrk="1" latinLnBrk="0" hangingPunct="1">
        <a:spcBef>
          <a:spcPct val="0"/>
        </a:spcBef>
        <a:buNone/>
        <a:defRPr sz="3200" b="1" kern="1200">
          <a:solidFill>
            <a:srgbClr val="002D73"/>
          </a:solidFill>
          <a:latin typeface="Arial" panose="020B0604020202020204" pitchFamily="34" charset="0"/>
          <a:ea typeface="+mj-ea"/>
          <a:cs typeface="Arial" panose="020B0604020202020204" pitchFamily="34" charset="0"/>
        </a:defRPr>
      </a:lvl1pPr>
    </p:titleStyle>
    <p:bodyStyle>
      <a:lvl1pPr marL="342892" indent="-342892" algn="l" defTabSz="914378" rtl="0" eaLnBrk="1" latinLnBrk="0" hangingPunct="1">
        <a:spcBef>
          <a:spcPct val="20000"/>
        </a:spcBef>
        <a:buFont typeface="Arial" panose="020B0604020202020204" pitchFamily="34" charset="0"/>
        <a:buChar char="•"/>
        <a:defRPr sz="2400" kern="1200">
          <a:solidFill>
            <a:srgbClr val="4D4E51"/>
          </a:solidFill>
          <a:latin typeface="Arial" panose="020B0604020202020204" pitchFamily="34" charset="0"/>
          <a:ea typeface="+mn-ea"/>
          <a:cs typeface="Arial" panose="020B0604020202020204" pitchFamily="34" charset="0"/>
        </a:defRPr>
      </a:lvl1pPr>
      <a:lvl2pPr marL="742931" indent="-285743" algn="l" defTabSz="914378" rtl="0" eaLnBrk="1" latinLnBrk="0" hangingPunct="1">
        <a:spcBef>
          <a:spcPct val="20000"/>
        </a:spcBef>
        <a:buFont typeface="Arial" panose="020B0604020202020204" pitchFamily="34" charset="0"/>
        <a:buChar char="–"/>
        <a:defRPr sz="2400" kern="1200">
          <a:solidFill>
            <a:srgbClr val="4D4E51"/>
          </a:solidFill>
          <a:latin typeface="Arial" panose="020B0604020202020204" pitchFamily="34" charset="0"/>
          <a:ea typeface="+mn-ea"/>
          <a:cs typeface="Arial" panose="020B0604020202020204" pitchFamily="34" charset="0"/>
        </a:defRPr>
      </a:lvl2pPr>
      <a:lvl3pPr marL="1142972" indent="-228594" algn="l" defTabSz="914378" rtl="0" eaLnBrk="1" latinLnBrk="0" hangingPunct="1">
        <a:spcBef>
          <a:spcPct val="20000"/>
        </a:spcBef>
        <a:buFont typeface="Arial" panose="020B0604020202020204" pitchFamily="34" charset="0"/>
        <a:buChar char="•"/>
        <a:defRPr sz="1800" kern="1200">
          <a:solidFill>
            <a:srgbClr val="4D4E51"/>
          </a:solidFill>
          <a:latin typeface="Arial" panose="020B0604020202020204" pitchFamily="34" charset="0"/>
          <a:ea typeface="+mn-ea"/>
          <a:cs typeface="Arial" panose="020B0604020202020204" pitchFamily="34" charset="0"/>
        </a:defRPr>
      </a:lvl3pPr>
      <a:lvl4pPr marL="1600160" indent="-228594" algn="l" defTabSz="914378" rtl="0" eaLnBrk="1" latinLnBrk="0" hangingPunct="1">
        <a:spcBef>
          <a:spcPct val="20000"/>
        </a:spcBef>
        <a:buFont typeface="Arial" panose="020B0604020202020204" pitchFamily="34" charset="0"/>
        <a:buChar char="–"/>
        <a:defRPr sz="1800" kern="1200">
          <a:solidFill>
            <a:srgbClr val="4D4E51"/>
          </a:solidFill>
          <a:latin typeface="Arial" panose="020B0604020202020204" pitchFamily="34" charset="0"/>
          <a:ea typeface="+mn-ea"/>
          <a:cs typeface="Arial" panose="020B0604020202020204" pitchFamily="34" charset="0"/>
        </a:defRPr>
      </a:lvl4pPr>
      <a:lvl5pPr marL="2057348" indent="-228594" algn="l" defTabSz="914378" rtl="0" eaLnBrk="1" latinLnBrk="0" hangingPunct="1">
        <a:spcBef>
          <a:spcPct val="20000"/>
        </a:spcBef>
        <a:buFont typeface="Arial" panose="020B0604020202020204" pitchFamily="34" charset="0"/>
        <a:buChar char="»"/>
        <a:defRPr sz="1800" kern="1200">
          <a:solidFill>
            <a:srgbClr val="4D4E51"/>
          </a:solidFill>
          <a:latin typeface="Arial" panose="020B0604020202020204" pitchFamily="34" charset="0"/>
          <a:ea typeface="+mn-ea"/>
          <a:cs typeface="Arial" panose="020B0604020202020204" pitchFamily="34" charset="0"/>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Rectangle 21"/>
          <p:cNvSpPr/>
          <p:nvPr userDrawn="1"/>
        </p:nvSpPr>
        <p:spPr>
          <a:xfrm>
            <a:off x="0" y="62345"/>
            <a:ext cx="9144000" cy="299605"/>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3" name="Date Placeholder 1"/>
          <p:cNvSpPr txBox="1">
            <a:spLocks/>
          </p:cNvSpPr>
          <p:nvPr userDrawn="1"/>
        </p:nvSpPr>
        <p:spPr>
          <a:xfrm>
            <a:off x="152400" y="88106"/>
            <a:ext cx="21336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E140F40-957F-429B-BF36-B42CA41DE130}" type="datetime4">
              <a:rPr lang="en-US" sz="1200" smtClean="0"/>
              <a:pPr/>
              <a:t>June 4, 2019</a:t>
            </a:fld>
            <a:endParaRPr lang="en-US" sz="1200" dirty="0"/>
          </a:p>
        </p:txBody>
      </p:sp>
      <p:sp>
        <p:nvSpPr>
          <p:cNvPr id="24" name="Slide Number Placeholder 3"/>
          <p:cNvSpPr txBox="1">
            <a:spLocks/>
          </p:cNvSpPr>
          <p:nvPr userDrawn="1"/>
        </p:nvSpPr>
        <p:spPr>
          <a:xfrm>
            <a:off x="8305800" y="88106"/>
            <a:ext cx="6858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DF52EC2-2C0B-4C03-9888-0B25156ED88D}" type="slidenum">
              <a:rPr lang="en-US" sz="1200" smtClean="0"/>
              <a:pPr/>
              <a:t>‹#›</a:t>
            </a:fld>
            <a:endParaRPr lang="en-US" sz="1200" dirty="0"/>
          </a:p>
        </p:txBody>
      </p:sp>
      <p:sp>
        <p:nvSpPr>
          <p:cNvPr id="25" name="Rectangle 24"/>
          <p:cNvSpPr/>
          <p:nvPr userDrawn="1"/>
        </p:nvSpPr>
        <p:spPr>
          <a:xfrm>
            <a:off x="0" y="-19050"/>
            <a:ext cx="9144000" cy="81394"/>
          </a:xfrm>
          <a:prstGeom prst="rect">
            <a:avLst/>
          </a:prstGeom>
          <a:solidFill>
            <a:srgbClr val="007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15200" y="4512476"/>
            <a:ext cx="1447800" cy="384514"/>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934200" y="4482440"/>
            <a:ext cx="1905000" cy="527711"/>
          </a:xfrm>
          <a:prstGeom prst="rect">
            <a:avLst/>
          </a:prstGeom>
        </p:spPr>
      </p:pic>
    </p:spTree>
    <p:extLst>
      <p:ext uri="{BB962C8B-B14F-4D97-AF65-F5344CB8AC3E}">
        <p14:creationId xmlns:p14="http://schemas.microsoft.com/office/powerpoint/2010/main" val="128752605"/>
      </p:ext>
    </p:extLst>
  </p:cSld>
  <p:clrMap bg1="lt1" tx1="dk1" bg2="lt2" tx2="dk2" accent1="accent1" accent2="accent2" accent3="accent3" accent4="accent4" accent5="accent5" accent6="accent6" hlink="hlink" folHlink="folHlink"/>
  <p:sldLayoutIdLst>
    <p:sldLayoutId id="2147493764" r:id="rId1"/>
  </p:sldLayoutIdLst>
  <p:hf hdr="0" ftr="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31" indent="-285743" algn="l" defTabSz="914378"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2972" indent="-228594" algn="l" defTabSz="914378"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160" indent="-228594" algn="l" defTabSz="914378"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348" indent="-228594" algn="l" defTabSz="914378"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6B34C94-5CDE-4658-849C-CDB97D9B9B3A}" type="datetimeFigureOut">
              <a:rPr lang="en-US" smtClean="0"/>
              <a:t>6/4/2019</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174C479F-EF93-4304-B8FF-16354CBBF453}" type="slidenum">
              <a:rPr lang="en-US" smtClean="0"/>
              <a:t>‹#›</a:t>
            </a:fld>
            <a:endParaRPr lang="en-US"/>
          </a:p>
        </p:txBody>
      </p:sp>
    </p:spTree>
    <p:extLst>
      <p:ext uri="{BB962C8B-B14F-4D97-AF65-F5344CB8AC3E}">
        <p14:creationId xmlns:p14="http://schemas.microsoft.com/office/powerpoint/2010/main" val="2857674790"/>
      </p:ext>
    </p:extLst>
  </p:cSld>
  <p:clrMap bg1="lt1" tx1="dk1" bg2="lt2" tx2="dk2" accent1="accent1" accent2="accent2" accent3="accent3" accent4="accent4" accent5="accent5" accent6="accent6" hlink="hlink" folHlink="folHlink"/>
  <p:sldLayoutIdLst>
    <p:sldLayoutId id="2147493766" r:id="rId1"/>
    <p:sldLayoutId id="2147493767" r:id="rId2"/>
    <p:sldLayoutId id="2147493768" r:id="rId3"/>
    <p:sldLayoutId id="2147493769" r:id="rId4"/>
    <p:sldLayoutId id="2147493770" r:id="rId5"/>
    <p:sldLayoutId id="2147493771" r:id="rId6"/>
    <p:sldLayoutId id="2147493772" r:id="rId7"/>
    <p:sldLayoutId id="2147493773" r:id="rId8"/>
    <p:sldLayoutId id="2147493774" r:id="rId9"/>
    <p:sldLayoutId id="2147493775" r:id="rId10"/>
    <p:sldLayoutId id="214749377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EE39E06-CAA3-43B7-A2F2-C89E2752C23F}" type="datetimeFigureOut">
              <a:rPr lang="en-US" smtClean="0"/>
              <a:t>6/4/2019</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9D841B0-2C47-4D5B-B965-1CC7C6C29BFC}" type="slidenum">
              <a:rPr lang="en-US" smtClean="0"/>
              <a:t>‹#›</a:t>
            </a:fld>
            <a:endParaRPr lang="en-US"/>
          </a:p>
        </p:txBody>
      </p:sp>
    </p:spTree>
    <p:extLst>
      <p:ext uri="{BB962C8B-B14F-4D97-AF65-F5344CB8AC3E}">
        <p14:creationId xmlns:p14="http://schemas.microsoft.com/office/powerpoint/2010/main" val="3538686835"/>
      </p:ext>
    </p:extLst>
  </p:cSld>
  <p:clrMap bg1="lt1" tx1="dk1" bg2="lt2" tx2="dk2" accent1="accent1" accent2="accent2" accent3="accent3" accent4="accent4" accent5="accent5" accent6="accent6" hlink="hlink" folHlink="folHlink"/>
  <p:sldLayoutIdLst>
    <p:sldLayoutId id="2147493778" r:id="rId1"/>
    <p:sldLayoutId id="2147493779" r:id="rId2"/>
    <p:sldLayoutId id="2147493780" r:id="rId3"/>
    <p:sldLayoutId id="2147493781" r:id="rId4"/>
    <p:sldLayoutId id="2147493782" r:id="rId5"/>
    <p:sldLayoutId id="2147493783" r:id="rId6"/>
    <p:sldLayoutId id="2147493784" r:id="rId7"/>
    <p:sldLayoutId id="2147493785" r:id="rId8"/>
    <p:sldLayoutId id="2147493786" r:id="rId9"/>
    <p:sldLayoutId id="2147493787" r:id="rId10"/>
    <p:sldLayoutId id="214749378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9AE51E1D-7280-49D6-A2E2-CE63FE17EF16}" type="datetimeFigureOut">
              <a:rPr lang="en-US" smtClean="0">
                <a:solidFill>
                  <a:prstClr val="black">
                    <a:tint val="75000"/>
                  </a:prstClr>
                </a:solidFill>
              </a:rPr>
              <a:pPr defTabSz="914400"/>
              <a:t>6/4/2019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8BACAC6D-BD82-4571-9E34-C1EFF11A946D}" type="slidenum">
              <a:rPr lang="en-US" smtClean="0">
                <a:solidFill>
                  <a:prstClr val="black">
                    <a:tint val="75000"/>
                  </a:prstClr>
                </a:solidFill>
              </a:rPr>
              <a:pPr defTabSz="914400"/>
              <a:t>‹#›</a:t>
            </a:fld>
            <a:endParaRPr lang="en-US">
              <a:solidFill>
                <a:prstClr val="black">
                  <a:tint val="75000"/>
                </a:prstClr>
              </a:solidFill>
            </a:endParaRPr>
          </a:p>
        </p:txBody>
      </p:sp>
      <p:sp>
        <p:nvSpPr>
          <p:cNvPr id="7" name="Rectangle 6"/>
          <p:cNvSpPr/>
          <p:nvPr userDrawn="1"/>
        </p:nvSpPr>
        <p:spPr>
          <a:xfrm>
            <a:off x="0" y="3714750"/>
            <a:ext cx="9144000" cy="1485900"/>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8" name="Rectangle 7"/>
          <p:cNvSpPr/>
          <p:nvPr userDrawn="1"/>
        </p:nvSpPr>
        <p:spPr>
          <a:xfrm>
            <a:off x="0" y="3714750"/>
            <a:ext cx="9144000" cy="76200"/>
          </a:xfrm>
          <a:prstGeom prst="rect">
            <a:avLst/>
          </a:prstGeom>
          <a:solidFill>
            <a:srgbClr val="007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0" name="Date Placeholder 1"/>
          <p:cNvSpPr txBox="1">
            <a:spLocks/>
          </p:cNvSpPr>
          <p:nvPr userDrawn="1"/>
        </p:nvSpPr>
        <p:spPr>
          <a:xfrm>
            <a:off x="457200" y="3943350"/>
            <a:ext cx="4267200" cy="990600"/>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prstClr val="white"/>
                </a:solidFill>
              </a:rPr>
              <a:t>An Office of the New York Department of State</a:t>
            </a:r>
          </a:p>
          <a:p>
            <a:endParaRPr lang="en-US" sz="1400" dirty="0">
              <a:solidFill>
                <a:prstClr val="white"/>
              </a:solidFill>
            </a:endParaRPr>
          </a:p>
          <a:p>
            <a:endParaRPr lang="en-US" sz="1400" dirty="0">
              <a:solidFill>
                <a:prstClr val="white"/>
              </a:solidFill>
            </a:endParaRPr>
          </a:p>
          <a:p>
            <a:endParaRPr lang="en-US" sz="1400" b="0" dirty="0">
              <a:solidFill>
                <a:prstClr val="white"/>
              </a:solidFill>
            </a:endParaRP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3400" y="361950"/>
            <a:ext cx="3048000" cy="809505"/>
          </a:xfrm>
          <a:prstGeom prst="rect">
            <a:avLst/>
          </a:prstGeom>
        </p:spPr>
      </p:pic>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81000" y="209550"/>
            <a:ext cx="4692318" cy="1094874"/>
          </a:xfrm>
          <a:prstGeom prst="rect">
            <a:avLst/>
          </a:prstGeom>
        </p:spPr>
      </p:pic>
    </p:spTree>
    <p:extLst>
      <p:ext uri="{BB962C8B-B14F-4D97-AF65-F5344CB8AC3E}">
        <p14:creationId xmlns:p14="http://schemas.microsoft.com/office/powerpoint/2010/main" val="926769181"/>
      </p:ext>
    </p:extLst>
  </p:cSld>
  <p:clrMap bg1="lt1" tx1="dk1" bg2="lt2" tx2="dk2" accent1="accent1" accent2="accent2" accent3="accent3" accent4="accent4" accent5="accent5" accent6="accent6" hlink="hlink" folHlink="folHlink"/>
  <p:sldLayoutIdLst>
    <p:sldLayoutId id="2147493678"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1400" kern="1200">
          <a:solidFill>
            <a:schemeClr val="bg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ACED0365-0D65-4032-85A6-BECCAB4E9A68}" type="datetimeFigureOut">
              <a:rPr lang="en-US" smtClean="0">
                <a:solidFill>
                  <a:prstClr val="black">
                    <a:tint val="75000"/>
                  </a:prstClr>
                </a:solidFill>
              </a:rPr>
              <a:pPr defTabSz="914400"/>
              <a:t>6/4/2019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7754AA7-8025-408E-B296-E2B43FE08638}" type="slidenum">
              <a:rPr lang="en-US" smtClean="0">
                <a:solidFill>
                  <a:prstClr val="black">
                    <a:tint val="75000"/>
                  </a:prstClr>
                </a:solidFill>
              </a:rPr>
              <a:pPr defTabSz="914400"/>
              <a:t>‹#›</a:t>
            </a:fld>
            <a:endParaRPr lang="en-US">
              <a:solidFill>
                <a:prstClr val="black">
                  <a:tint val="75000"/>
                </a:prstClr>
              </a:solidFill>
            </a:endParaRPr>
          </a:p>
        </p:txBody>
      </p:sp>
      <p:sp>
        <p:nvSpPr>
          <p:cNvPr id="7" name="Rectangle 6"/>
          <p:cNvSpPr/>
          <p:nvPr userDrawn="1"/>
        </p:nvSpPr>
        <p:spPr>
          <a:xfrm>
            <a:off x="0" y="62344"/>
            <a:ext cx="9144000" cy="299605"/>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9" name="Slide Number Placeholder 3"/>
          <p:cNvSpPr txBox="1">
            <a:spLocks/>
          </p:cNvSpPr>
          <p:nvPr userDrawn="1"/>
        </p:nvSpPr>
        <p:spPr>
          <a:xfrm>
            <a:off x="8305800" y="88105"/>
            <a:ext cx="6858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DF52EC2-2C0B-4C03-9888-0B25156ED88D}" type="slidenum">
              <a:rPr lang="en-US" sz="1200" smtClean="0">
                <a:solidFill>
                  <a:prstClr val="white"/>
                </a:solidFill>
              </a:rPr>
              <a:pPr/>
              <a:t>‹#›</a:t>
            </a:fld>
            <a:endParaRPr lang="en-US" sz="1200" dirty="0">
              <a:solidFill>
                <a:prstClr val="white"/>
              </a:solidFill>
            </a:endParaRPr>
          </a:p>
        </p:txBody>
      </p:sp>
      <p:sp>
        <p:nvSpPr>
          <p:cNvPr id="10" name="Rectangle 9"/>
          <p:cNvSpPr/>
          <p:nvPr userDrawn="1"/>
        </p:nvSpPr>
        <p:spPr>
          <a:xfrm>
            <a:off x="0" y="-19050"/>
            <a:ext cx="9144000" cy="81394"/>
          </a:xfrm>
          <a:prstGeom prst="rect">
            <a:avLst/>
          </a:prstGeom>
          <a:solidFill>
            <a:srgbClr val="007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pic>
        <p:nvPicPr>
          <p:cNvPr id="13" name="Picture 12"/>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4648470"/>
            <a:ext cx="2189001" cy="510767"/>
          </a:xfrm>
          <a:prstGeom prst="rect">
            <a:avLst/>
          </a:prstGeom>
        </p:spPr>
      </p:pic>
      <p:pic>
        <p:nvPicPr>
          <p:cNvPr id="16" name="4DB85BF7-A9D6-48AD-A4FE-A6173706CC4B" descr="4DB85BF7-A9D6-48AD-A4FE-A6173706CC4B"/>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r="21159"/>
          <a:stretch/>
        </p:blipFill>
        <p:spPr bwMode="auto">
          <a:xfrm>
            <a:off x="6858000" y="4645947"/>
            <a:ext cx="2286000" cy="460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8074720"/>
      </p:ext>
    </p:extLst>
  </p:cSld>
  <p:clrMap bg1="lt1" tx1="dk1" bg2="lt2" tx2="dk2" accent1="accent1" accent2="accent2" accent3="accent3" accent4="accent4" accent5="accent5" accent6="accent6" hlink="hlink" folHlink="folHlink"/>
  <p:sldLayoutIdLst>
    <p:sldLayoutId id="2147493683" r:id="rId1"/>
    <p:sldLayoutId id="2147493684" r:id="rId2"/>
    <p:sldLayoutId id="2147493685" r:id="rId3"/>
    <p:sldLayoutId id="2147493686" r:id="rId4"/>
    <p:sldLayoutId id="2147493687" r:id="rId5"/>
    <p:sldLayoutId id="2147493688" r:id="rId6"/>
    <p:sldLayoutId id="2147493689" r:id="rId7"/>
    <p:sldLayoutId id="2147493690" r:id="rId8"/>
    <p:sldLayoutId id="2147493691" r:id="rId9"/>
    <p:sldLayoutId id="2147493692" r:id="rId10"/>
    <p:sldLayoutId id="2147493693" r:id="rId11"/>
  </p:sldLayoutIdLst>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4767265"/>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AE45E22D-F131-4D0D-8179-386C8885B195}" type="datetime1">
              <a:rPr lang="en-US" smtClean="0"/>
              <a:pPr/>
              <a:t>6/4/2019</a:t>
            </a:fld>
            <a:endParaRPr lang="en-US" dirty="0"/>
          </a:p>
        </p:txBody>
      </p:sp>
      <p:sp>
        <p:nvSpPr>
          <p:cNvPr id="5" name="Footer Placeholder 4"/>
          <p:cNvSpPr>
            <a:spLocks noGrp="1"/>
          </p:cNvSpPr>
          <p:nvPr>
            <p:ph type="ftr" sz="quarter" idx="3"/>
          </p:nvPr>
        </p:nvSpPr>
        <p:spPr>
          <a:xfrm>
            <a:off x="3124200" y="4767265"/>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5"/>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8BACAC6D-BD82-4571-9E34-C1EFF11A946D}" type="slidenum">
              <a:rPr lang="en-US" smtClean="0"/>
              <a:pPr/>
              <a:t>‹#›</a:t>
            </a:fld>
            <a:endParaRPr lang="en-US" dirty="0"/>
          </a:p>
        </p:txBody>
      </p:sp>
      <p:sp>
        <p:nvSpPr>
          <p:cNvPr id="7" name="Rectangle 6"/>
          <p:cNvSpPr/>
          <p:nvPr userDrawn="1"/>
        </p:nvSpPr>
        <p:spPr>
          <a:xfrm>
            <a:off x="0" y="3714750"/>
            <a:ext cx="9144000" cy="1485900"/>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3714750"/>
            <a:ext cx="9144000" cy="76200"/>
          </a:xfrm>
          <a:prstGeom prst="rect">
            <a:avLst/>
          </a:prstGeom>
          <a:solidFill>
            <a:srgbClr val="006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NYSERDA Logo.png"/>
          <p:cNvPicPr>
            <a:picLocks noChangeAspect="1"/>
          </p:cNvPicPr>
          <p:nvPr userDrawn="1"/>
        </p:nvPicPr>
        <p:blipFill>
          <a:blip r:embed="rId3" cstate="print"/>
          <a:stretch>
            <a:fillRect/>
          </a:stretch>
        </p:blipFill>
        <p:spPr>
          <a:xfrm>
            <a:off x="533400" y="285750"/>
            <a:ext cx="3405540" cy="822960"/>
          </a:xfrm>
          <a:prstGeom prst="rect">
            <a:avLst/>
          </a:prstGeom>
        </p:spPr>
      </p:pic>
    </p:spTree>
    <p:extLst>
      <p:ext uri="{BB962C8B-B14F-4D97-AF65-F5344CB8AC3E}">
        <p14:creationId xmlns:p14="http://schemas.microsoft.com/office/powerpoint/2010/main" val="3269811553"/>
      </p:ext>
    </p:extLst>
  </p:cSld>
  <p:clrMap bg1="lt1" tx1="dk1" bg2="lt2" tx2="dk2" accent1="accent1" accent2="accent2" accent3="accent3" accent4="accent4" accent5="accent5" accent6="accent6" hlink="hlink" folHlink="folHlink"/>
  <p:sldLayoutIdLst>
    <p:sldLayoutId id="2147493713" r:id="rId1"/>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457200" y="205383"/>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151" tIns="45577" rIns="91151" bIns="45577" numCol="1" anchor="ctr" anchorCtr="0" compatLnSpc="1">
            <a:prstTxWarp prst="textNoShape">
              <a:avLst/>
            </a:prstTxWarp>
          </a:bodyPr>
          <a:lstStyle/>
          <a:p>
            <a:pPr lvl="0"/>
            <a:r>
              <a:rPr lang="en-US" altLang="en-US"/>
              <a:t>Click to edit Master title style</a:t>
            </a:r>
          </a:p>
        </p:txBody>
      </p:sp>
      <p:sp>
        <p:nvSpPr>
          <p:cNvPr id="14339" name="Text Placeholder 2"/>
          <p:cNvSpPr>
            <a:spLocks noGrp="1"/>
          </p:cNvSpPr>
          <p:nvPr>
            <p:ph type="body" idx="1"/>
          </p:nvPr>
        </p:nvSpPr>
        <p:spPr bwMode="auto">
          <a:xfrm>
            <a:off x="457200" y="1200407"/>
            <a:ext cx="8229600" cy="3394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151" tIns="45577" rIns="91151" bIns="45577"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4767191"/>
            <a:ext cx="2133600" cy="274269"/>
          </a:xfrm>
          <a:prstGeom prst="rect">
            <a:avLst/>
          </a:prstGeom>
        </p:spPr>
        <p:txBody>
          <a:bodyPr vert="horz" lIns="91151" tIns="45577" rIns="91151" bIns="45577" rtlCol="0" anchor="ctr"/>
          <a:lstStyle>
            <a:lvl1pPr algn="l" defTabSz="729319" fontAlgn="auto">
              <a:spcBef>
                <a:spcPts val="0"/>
              </a:spcBef>
              <a:spcAft>
                <a:spcPts val="0"/>
              </a:spcAft>
              <a:defRPr sz="960" b="0">
                <a:solidFill>
                  <a:prstClr val="black">
                    <a:tint val="75000"/>
                  </a:prstClr>
                </a:solidFill>
                <a:latin typeface="Calibri"/>
                <a:ea typeface="ＭＳ Ｐゴシック" charset="0"/>
                <a:cs typeface="ＭＳ Ｐゴシック" charset="0"/>
              </a:defRPr>
            </a:lvl1pPr>
          </a:lstStyle>
          <a:p>
            <a:pPr>
              <a:defRPr/>
            </a:pPr>
            <a:fld id="{8CCE5C2F-0CAC-40CE-949B-C5B83338DCB9}" type="datetimeFigureOut">
              <a:rPr lang="en-US" smtClean="0"/>
              <a:pPr>
                <a:defRPr/>
              </a:pPr>
              <a:t>6/4/2019</a:t>
            </a:fld>
            <a:endParaRPr lang="en-US"/>
          </a:p>
        </p:txBody>
      </p:sp>
      <p:sp>
        <p:nvSpPr>
          <p:cNvPr id="5" name="Footer Placeholder 4"/>
          <p:cNvSpPr>
            <a:spLocks noGrp="1"/>
          </p:cNvSpPr>
          <p:nvPr>
            <p:ph type="ftr" sz="quarter" idx="3"/>
          </p:nvPr>
        </p:nvSpPr>
        <p:spPr>
          <a:xfrm>
            <a:off x="3124200" y="4767191"/>
            <a:ext cx="2895600" cy="274269"/>
          </a:xfrm>
          <a:prstGeom prst="rect">
            <a:avLst/>
          </a:prstGeom>
        </p:spPr>
        <p:txBody>
          <a:bodyPr vert="horz" lIns="91151" tIns="45577" rIns="91151" bIns="45577" rtlCol="0" anchor="ctr"/>
          <a:lstStyle>
            <a:lvl1pPr algn="ctr" defTabSz="729319" fontAlgn="auto">
              <a:spcBef>
                <a:spcPts val="0"/>
              </a:spcBef>
              <a:spcAft>
                <a:spcPts val="0"/>
              </a:spcAft>
              <a:defRPr sz="960" b="0">
                <a:solidFill>
                  <a:prstClr val="black">
                    <a:tint val="75000"/>
                  </a:prstClr>
                </a:solidFill>
                <a:latin typeface="Calibri"/>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4"/>
          </p:nvPr>
        </p:nvSpPr>
        <p:spPr>
          <a:xfrm>
            <a:off x="6553200" y="4767191"/>
            <a:ext cx="2133600" cy="274269"/>
          </a:xfrm>
          <a:prstGeom prst="rect">
            <a:avLst/>
          </a:prstGeom>
        </p:spPr>
        <p:txBody>
          <a:bodyPr vert="horz" lIns="91151" tIns="45577" rIns="91151" bIns="45577" rtlCol="0" anchor="ctr"/>
          <a:lstStyle>
            <a:lvl1pPr algn="r" defTabSz="729319" fontAlgn="auto">
              <a:spcBef>
                <a:spcPts val="0"/>
              </a:spcBef>
              <a:spcAft>
                <a:spcPts val="0"/>
              </a:spcAft>
              <a:defRPr sz="960" b="0">
                <a:solidFill>
                  <a:prstClr val="black">
                    <a:tint val="75000"/>
                  </a:prstClr>
                </a:solidFill>
                <a:latin typeface="Calibri"/>
                <a:ea typeface="ＭＳ Ｐゴシック" charset="0"/>
                <a:cs typeface="ＭＳ Ｐゴシック" charset="0"/>
              </a:defRPr>
            </a:lvl1pPr>
          </a:lstStyle>
          <a:p>
            <a:pPr>
              <a:defRPr/>
            </a:pPr>
            <a:fld id="{3846CB43-1813-4476-90CA-1E3C0647ADD9}" type="slidenum">
              <a:rPr lang="en-US" smtClean="0"/>
              <a:pPr>
                <a:defRPr/>
              </a:pPr>
              <a:t>‹#›</a:t>
            </a:fld>
            <a:endParaRPr lang="en-US"/>
          </a:p>
        </p:txBody>
      </p:sp>
    </p:spTree>
    <p:extLst>
      <p:ext uri="{BB962C8B-B14F-4D97-AF65-F5344CB8AC3E}">
        <p14:creationId xmlns:p14="http://schemas.microsoft.com/office/powerpoint/2010/main" val="513921933"/>
      </p:ext>
    </p:extLst>
  </p:cSld>
  <p:clrMap bg1="lt1" tx1="dk1" bg2="lt2" tx2="dk2" accent1="accent1" accent2="accent2" accent3="accent3" accent4="accent4" accent5="accent5" accent6="accent6" hlink="hlink" folHlink="folHlink"/>
  <p:sldLayoutIdLst>
    <p:sldLayoutId id="2147493717" r:id="rId1"/>
    <p:sldLayoutId id="2147493718" r:id="rId2"/>
    <p:sldLayoutId id="2147493719" r:id="rId3"/>
    <p:sldLayoutId id="2147493720" r:id="rId4"/>
    <p:sldLayoutId id="2147493721" r:id="rId5"/>
    <p:sldLayoutId id="2147493722" r:id="rId6"/>
    <p:sldLayoutId id="2147493723" r:id="rId7"/>
    <p:sldLayoutId id="2147493724" r:id="rId8"/>
    <p:sldLayoutId id="2147493725" r:id="rId9"/>
    <p:sldLayoutId id="2147493726" r:id="rId10"/>
    <p:sldLayoutId id="2147493727" r:id="rId11"/>
    <p:sldLayoutId id="2147493728" r:id="rId12"/>
    <p:sldLayoutId id="2147493729" r:id="rId13"/>
    <p:sldLayoutId id="2147493730" r:id="rId14"/>
    <p:sldLayoutId id="2147493731" r:id="rId15"/>
    <p:sldLayoutId id="2147493732" r:id="rId16"/>
  </p:sldLayoutIdLst>
  <p:transition spd="med">
    <p:fade/>
  </p:transition>
  <p:txStyles>
    <p:titleStyle>
      <a:lvl1pPr algn="ctr" defTabSz="728129" rtl="0" eaLnBrk="0" fontAlgn="base" hangingPunct="0">
        <a:spcBef>
          <a:spcPct val="0"/>
        </a:spcBef>
        <a:spcAft>
          <a:spcPct val="0"/>
        </a:spcAft>
        <a:defRPr sz="3520" kern="1200">
          <a:solidFill>
            <a:schemeClr val="bg1"/>
          </a:solidFill>
          <a:latin typeface="+mj-lt"/>
          <a:ea typeface="+mj-ea"/>
          <a:cs typeface="+mj-cs"/>
        </a:defRPr>
      </a:lvl1pPr>
      <a:lvl2pPr algn="ctr" defTabSz="728129" rtl="0" eaLnBrk="0" fontAlgn="base" hangingPunct="0">
        <a:spcBef>
          <a:spcPct val="0"/>
        </a:spcBef>
        <a:spcAft>
          <a:spcPct val="0"/>
        </a:spcAft>
        <a:defRPr sz="3520">
          <a:solidFill>
            <a:schemeClr val="bg1"/>
          </a:solidFill>
          <a:latin typeface="Arial" charset="0"/>
        </a:defRPr>
      </a:lvl2pPr>
      <a:lvl3pPr algn="ctr" defTabSz="728129" rtl="0" eaLnBrk="0" fontAlgn="base" hangingPunct="0">
        <a:spcBef>
          <a:spcPct val="0"/>
        </a:spcBef>
        <a:spcAft>
          <a:spcPct val="0"/>
        </a:spcAft>
        <a:defRPr sz="3520">
          <a:solidFill>
            <a:schemeClr val="bg1"/>
          </a:solidFill>
          <a:latin typeface="Arial" charset="0"/>
        </a:defRPr>
      </a:lvl3pPr>
      <a:lvl4pPr algn="ctr" defTabSz="728129" rtl="0" eaLnBrk="0" fontAlgn="base" hangingPunct="0">
        <a:spcBef>
          <a:spcPct val="0"/>
        </a:spcBef>
        <a:spcAft>
          <a:spcPct val="0"/>
        </a:spcAft>
        <a:defRPr sz="3520">
          <a:solidFill>
            <a:schemeClr val="bg1"/>
          </a:solidFill>
          <a:latin typeface="Arial" charset="0"/>
        </a:defRPr>
      </a:lvl4pPr>
      <a:lvl5pPr algn="ctr" defTabSz="728129" rtl="0" eaLnBrk="0" fontAlgn="base" hangingPunct="0">
        <a:spcBef>
          <a:spcPct val="0"/>
        </a:spcBef>
        <a:spcAft>
          <a:spcPct val="0"/>
        </a:spcAft>
        <a:defRPr sz="3520">
          <a:solidFill>
            <a:schemeClr val="bg1"/>
          </a:solidFill>
          <a:latin typeface="Arial" charset="0"/>
        </a:defRPr>
      </a:lvl5pPr>
      <a:lvl6pPr marL="365335" algn="ctr" defTabSz="728129" rtl="0" fontAlgn="base">
        <a:spcBef>
          <a:spcPct val="0"/>
        </a:spcBef>
        <a:spcAft>
          <a:spcPct val="0"/>
        </a:spcAft>
        <a:defRPr sz="3520">
          <a:solidFill>
            <a:schemeClr val="bg1"/>
          </a:solidFill>
          <a:latin typeface="Arial" charset="0"/>
        </a:defRPr>
      </a:lvl6pPr>
      <a:lvl7pPr marL="730666" algn="ctr" defTabSz="728129" rtl="0" fontAlgn="base">
        <a:spcBef>
          <a:spcPct val="0"/>
        </a:spcBef>
        <a:spcAft>
          <a:spcPct val="0"/>
        </a:spcAft>
        <a:defRPr sz="3520">
          <a:solidFill>
            <a:schemeClr val="bg1"/>
          </a:solidFill>
          <a:latin typeface="Arial" charset="0"/>
        </a:defRPr>
      </a:lvl7pPr>
      <a:lvl8pPr marL="1095998" algn="ctr" defTabSz="728129" rtl="0" fontAlgn="base">
        <a:spcBef>
          <a:spcPct val="0"/>
        </a:spcBef>
        <a:spcAft>
          <a:spcPct val="0"/>
        </a:spcAft>
        <a:defRPr sz="3520">
          <a:solidFill>
            <a:schemeClr val="bg1"/>
          </a:solidFill>
          <a:latin typeface="Arial" charset="0"/>
        </a:defRPr>
      </a:lvl8pPr>
      <a:lvl9pPr marL="1461332" algn="ctr" defTabSz="728129" rtl="0" fontAlgn="base">
        <a:spcBef>
          <a:spcPct val="0"/>
        </a:spcBef>
        <a:spcAft>
          <a:spcPct val="0"/>
        </a:spcAft>
        <a:defRPr sz="3520">
          <a:solidFill>
            <a:schemeClr val="bg1"/>
          </a:solidFill>
          <a:latin typeface="Arial" charset="0"/>
        </a:defRPr>
      </a:lvl9pPr>
    </p:titleStyle>
    <p:bodyStyle>
      <a:lvl1pPr marL="272732" indent="-272732" algn="l" defTabSz="728129" rtl="0" eaLnBrk="0" fontAlgn="base" hangingPunct="0">
        <a:spcBef>
          <a:spcPct val="20000"/>
        </a:spcBef>
        <a:spcAft>
          <a:spcPct val="0"/>
        </a:spcAft>
        <a:buFont typeface="Arial" charset="0"/>
        <a:buChar char="•"/>
        <a:defRPr sz="2560" kern="1200">
          <a:solidFill>
            <a:schemeClr val="bg1"/>
          </a:solidFill>
          <a:latin typeface="+mn-lt"/>
          <a:ea typeface="+mn-ea"/>
          <a:cs typeface="+mn-cs"/>
        </a:defRPr>
      </a:lvl1pPr>
      <a:lvl2pPr marL="592400" indent="-227065" algn="l" defTabSz="728129" rtl="0" eaLnBrk="0" fontAlgn="base" hangingPunct="0">
        <a:spcBef>
          <a:spcPct val="20000"/>
        </a:spcBef>
        <a:spcAft>
          <a:spcPct val="0"/>
        </a:spcAft>
        <a:buFont typeface="Arial" charset="0"/>
        <a:buChar char="–"/>
        <a:defRPr sz="2160" kern="1200">
          <a:solidFill>
            <a:schemeClr val="bg1"/>
          </a:solidFill>
          <a:latin typeface="+mn-lt"/>
          <a:ea typeface="+mn-ea"/>
          <a:cs typeface="+mn-cs"/>
        </a:defRPr>
      </a:lvl2pPr>
      <a:lvl3pPr marL="910798" indent="-181398" algn="l" defTabSz="728129" rtl="0" eaLnBrk="0" fontAlgn="base" hangingPunct="0">
        <a:spcBef>
          <a:spcPct val="20000"/>
        </a:spcBef>
        <a:spcAft>
          <a:spcPct val="0"/>
        </a:spcAft>
        <a:buFont typeface="Arial" charset="0"/>
        <a:buChar char="•"/>
        <a:defRPr sz="1920" kern="1200">
          <a:solidFill>
            <a:schemeClr val="bg1"/>
          </a:solidFill>
          <a:latin typeface="+mn-lt"/>
          <a:ea typeface="+mn-ea"/>
          <a:cs typeface="+mn-cs"/>
        </a:defRPr>
      </a:lvl3pPr>
      <a:lvl4pPr marL="1276129" indent="-181398" algn="l" defTabSz="728129" rtl="0" eaLnBrk="0" fontAlgn="base" hangingPunct="0">
        <a:spcBef>
          <a:spcPct val="20000"/>
        </a:spcBef>
        <a:spcAft>
          <a:spcPct val="0"/>
        </a:spcAft>
        <a:buFont typeface="Arial" charset="0"/>
        <a:buChar char="–"/>
        <a:defRPr sz="1600" kern="1200">
          <a:solidFill>
            <a:schemeClr val="bg1"/>
          </a:solidFill>
          <a:latin typeface="+mn-lt"/>
          <a:ea typeface="+mn-ea"/>
          <a:cs typeface="+mn-cs"/>
        </a:defRPr>
      </a:lvl4pPr>
      <a:lvl5pPr marL="1640194" indent="-181398" algn="l" defTabSz="728129" rtl="0" eaLnBrk="0" fontAlgn="base" hangingPunct="0">
        <a:spcBef>
          <a:spcPct val="20000"/>
        </a:spcBef>
        <a:spcAft>
          <a:spcPct val="0"/>
        </a:spcAft>
        <a:buFont typeface="Arial" charset="0"/>
        <a:buChar char="»"/>
        <a:defRPr sz="1600" kern="1200">
          <a:solidFill>
            <a:schemeClr val="bg1"/>
          </a:solidFill>
          <a:latin typeface="+mn-lt"/>
          <a:ea typeface="+mn-ea"/>
          <a:cs typeface="+mn-cs"/>
        </a:defRPr>
      </a:lvl5pPr>
      <a:lvl6pPr marL="2005632" indent="-182328" algn="l" defTabSz="729319"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70293" indent="-182328" algn="l" defTabSz="729319"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734952" indent="-182328" algn="l" defTabSz="729319"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099616" indent="-182328" algn="l" defTabSz="729319"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29319" rtl="0" eaLnBrk="1" latinLnBrk="0" hangingPunct="1">
        <a:defRPr sz="1360" kern="1200">
          <a:solidFill>
            <a:schemeClr val="tx1"/>
          </a:solidFill>
          <a:latin typeface="+mn-lt"/>
          <a:ea typeface="+mn-ea"/>
          <a:cs typeface="+mn-cs"/>
        </a:defRPr>
      </a:lvl1pPr>
      <a:lvl2pPr marL="364664" algn="l" defTabSz="729319" rtl="0" eaLnBrk="1" latinLnBrk="0" hangingPunct="1">
        <a:defRPr sz="1360" kern="1200">
          <a:solidFill>
            <a:schemeClr val="tx1"/>
          </a:solidFill>
          <a:latin typeface="+mn-lt"/>
          <a:ea typeface="+mn-ea"/>
          <a:cs typeface="+mn-cs"/>
        </a:defRPr>
      </a:lvl2pPr>
      <a:lvl3pPr marL="729319" algn="l" defTabSz="729319" rtl="0" eaLnBrk="1" latinLnBrk="0" hangingPunct="1">
        <a:defRPr sz="1360" kern="1200">
          <a:solidFill>
            <a:schemeClr val="tx1"/>
          </a:solidFill>
          <a:latin typeface="+mn-lt"/>
          <a:ea typeface="+mn-ea"/>
          <a:cs typeface="+mn-cs"/>
        </a:defRPr>
      </a:lvl3pPr>
      <a:lvl4pPr marL="1093975" algn="l" defTabSz="729319" rtl="0" eaLnBrk="1" latinLnBrk="0" hangingPunct="1">
        <a:defRPr sz="1360" kern="1200">
          <a:solidFill>
            <a:schemeClr val="tx1"/>
          </a:solidFill>
          <a:latin typeface="+mn-lt"/>
          <a:ea typeface="+mn-ea"/>
          <a:cs typeface="+mn-cs"/>
        </a:defRPr>
      </a:lvl4pPr>
      <a:lvl5pPr marL="1458642" algn="l" defTabSz="729319" rtl="0" eaLnBrk="1" latinLnBrk="0" hangingPunct="1">
        <a:defRPr sz="1360" kern="1200">
          <a:solidFill>
            <a:schemeClr val="tx1"/>
          </a:solidFill>
          <a:latin typeface="+mn-lt"/>
          <a:ea typeface="+mn-ea"/>
          <a:cs typeface="+mn-cs"/>
        </a:defRPr>
      </a:lvl5pPr>
      <a:lvl6pPr marL="1823301" algn="l" defTabSz="729319" rtl="0" eaLnBrk="1" latinLnBrk="0" hangingPunct="1">
        <a:defRPr sz="1360" kern="1200">
          <a:solidFill>
            <a:schemeClr val="tx1"/>
          </a:solidFill>
          <a:latin typeface="+mn-lt"/>
          <a:ea typeface="+mn-ea"/>
          <a:cs typeface="+mn-cs"/>
        </a:defRPr>
      </a:lvl6pPr>
      <a:lvl7pPr marL="2187962" algn="l" defTabSz="729319" rtl="0" eaLnBrk="1" latinLnBrk="0" hangingPunct="1">
        <a:defRPr sz="1360" kern="1200">
          <a:solidFill>
            <a:schemeClr val="tx1"/>
          </a:solidFill>
          <a:latin typeface="+mn-lt"/>
          <a:ea typeface="+mn-ea"/>
          <a:cs typeface="+mn-cs"/>
        </a:defRPr>
      </a:lvl7pPr>
      <a:lvl8pPr marL="2552627" algn="l" defTabSz="729319" rtl="0" eaLnBrk="1" latinLnBrk="0" hangingPunct="1">
        <a:defRPr sz="1360" kern="1200">
          <a:solidFill>
            <a:schemeClr val="tx1"/>
          </a:solidFill>
          <a:latin typeface="+mn-lt"/>
          <a:ea typeface="+mn-ea"/>
          <a:cs typeface="+mn-cs"/>
        </a:defRPr>
      </a:lvl8pPr>
      <a:lvl9pPr marL="2917284" algn="l" defTabSz="729319" rtl="0" eaLnBrk="1" latinLnBrk="0" hangingPunct="1">
        <a:defRPr sz="136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4767265"/>
            <a:ext cx="2133600" cy="274637"/>
          </a:xfrm>
          <a:prstGeom prst="rect">
            <a:avLst/>
          </a:prstGeom>
        </p:spPr>
        <p:txBody>
          <a:bodyPr vert="horz" lIns="91440" tIns="45720" rIns="91440" bIns="45720" rtlCol="0" anchor="ctr"/>
          <a:lstStyle>
            <a:lvl1pPr algn="l">
              <a:defRPr sz="900">
                <a:solidFill>
                  <a:schemeClr val="tx1">
                    <a:tint val="75000"/>
                  </a:schemeClr>
                </a:solidFill>
              </a:defRPr>
            </a:lvl1pPr>
          </a:lstStyle>
          <a:p>
            <a:fld id="{F700A012-0C99-4175-9943-D849BFFA7CB7}" type="datetimeFigureOut">
              <a:rPr lang="en-US" smtClean="0"/>
              <a:t>6/4/2019</a:t>
            </a:fld>
            <a:endParaRPr lang="en-US" dirty="0"/>
          </a:p>
        </p:txBody>
      </p:sp>
      <p:sp>
        <p:nvSpPr>
          <p:cNvPr id="5" name="Footer Placeholder 4"/>
          <p:cNvSpPr>
            <a:spLocks noGrp="1"/>
          </p:cNvSpPr>
          <p:nvPr>
            <p:ph type="ftr" sz="quarter" idx="3"/>
          </p:nvPr>
        </p:nvSpPr>
        <p:spPr>
          <a:xfrm>
            <a:off x="3124200" y="4767265"/>
            <a:ext cx="2895600" cy="274637"/>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5"/>
            <a:ext cx="2133600" cy="274637"/>
          </a:xfrm>
          <a:prstGeom prst="rect">
            <a:avLst/>
          </a:prstGeom>
        </p:spPr>
        <p:txBody>
          <a:bodyPr vert="horz" lIns="91440" tIns="45720" rIns="91440" bIns="45720" rtlCol="0" anchor="ctr"/>
          <a:lstStyle>
            <a:lvl1pPr algn="r">
              <a:defRPr sz="900">
                <a:solidFill>
                  <a:schemeClr val="tx1">
                    <a:tint val="75000"/>
                  </a:schemeClr>
                </a:solidFill>
              </a:defRPr>
            </a:lvl1pPr>
          </a:lstStyle>
          <a:p>
            <a:fld id="{9ED0C4A4-644E-4637-AFEB-ABFC4AC35630}" type="slidenum">
              <a:rPr lang="en-US" smtClean="0"/>
              <a:t>‹#›</a:t>
            </a:fld>
            <a:endParaRPr lang="en-US" dirty="0"/>
          </a:p>
        </p:txBody>
      </p:sp>
      <p:sp>
        <p:nvSpPr>
          <p:cNvPr id="7" name="Rectangle 6"/>
          <p:cNvSpPr/>
          <p:nvPr/>
        </p:nvSpPr>
        <p:spPr>
          <a:xfrm>
            <a:off x="0" y="3714750"/>
            <a:ext cx="9144000" cy="1485900"/>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3714750"/>
            <a:ext cx="9144000" cy="76200"/>
          </a:xfrm>
          <a:prstGeom prst="rect">
            <a:avLst/>
          </a:prstGeom>
          <a:solidFill>
            <a:srgbClr val="007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Date Placeholder 1"/>
          <p:cNvSpPr txBox="1">
            <a:spLocks/>
          </p:cNvSpPr>
          <p:nvPr/>
        </p:nvSpPr>
        <p:spPr>
          <a:xfrm>
            <a:off x="457200" y="3943350"/>
            <a:ext cx="4267200" cy="990600"/>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dirty="0">
                <a:solidFill>
                  <a:schemeClr val="bg1"/>
                </a:solidFill>
              </a:rPr>
              <a:t>A Division of New York Department of State</a:t>
            </a:r>
          </a:p>
          <a:p>
            <a:endParaRPr lang="en-US" sz="1050" dirty="0">
              <a:solidFill>
                <a:schemeClr val="bg1"/>
              </a:solidFill>
            </a:endParaRPr>
          </a:p>
          <a:p>
            <a:endParaRPr lang="en-US" sz="1050" dirty="0">
              <a:solidFill>
                <a:schemeClr val="bg1"/>
              </a:solidFill>
            </a:endParaRPr>
          </a:p>
          <a:p>
            <a:fld id="{5E140F40-957F-429B-BF36-B42CA41DE130}" type="datetime4">
              <a:rPr lang="en-US" sz="1050" b="0" smtClean="0">
                <a:solidFill>
                  <a:schemeClr val="bg1"/>
                </a:solidFill>
              </a:rPr>
              <a:pPr/>
              <a:t>June 4, 2019</a:t>
            </a:fld>
            <a:endParaRPr lang="en-US" sz="1050" b="0" dirty="0">
              <a:solidFill>
                <a:schemeClr val="bg1"/>
              </a:solidFill>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3400" y="361951"/>
            <a:ext cx="3048000" cy="809505"/>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1001" y="209550"/>
            <a:ext cx="5199398" cy="1095496"/>
          </a:xfrm>
          <a:prstGeom prst="rect">
            <a:avLst/>
          </a:prstGeom>
        </p:spPr>
      </p:pic>
    </p:spTree>
    <p:extLst>
      <p:ext uri="{BB962C8B-B14F-4D97-AF65-F5344CB8AC3E}">
        <p14:creationId xmlns:p14="http://schemas.microsoft.com/office/powerpoint/2010/main" val="2585403005"/>
      </p:ext>
    </p:extLst>
  </p:cSld>
  <p:clrMap bg1="lt1" tx1="dk1" bg2="lt2" tx2="dk2" accent1="accent1" accent2="accent2" accent3="accent3" accent4="accent4" accent5="accent5" accent6="accent6" hlink="hlink" folHlink="folHlink"/>
  <p:sldLayoutIdLst>
    <p:sldLayoutId id="2147493734" r:id="rId1"/>
    <p:sldLayoutId id="2147493735" r:id="rId2"/>
    <p:sldLayoutId id="2147493736" r:id="rId3"/>
    <p:sldLayoutId id="2147493737" r:id="rId4"/>
    <p:sldLayoutId id="2147493738" r:id="rId5"/>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Rectangle 21"/>
          <p:cNvSpPr/>
          <p:nvPr userDrawn="1"/>
        </p:nvSpPr>
        <p:spPr>
          <a:xfrm>
            <a:off x="0" y="62345"/>
            <a:ext cx="9144000" cy="299605"/>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23" name="Date Placeholder 1"/>
          <p:cNvSpPr txBox="1">
            <a:spLocks/>
          </p:cNvSpPr>
          <p:nvPr userDrawn="1"/>
        </p:nvSpPr>
        <p:spPr>
          <a:xfrm>
            <a:off x="152400" y="88106"/>
            <a:ext cx="21336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E140F40-957F-429B-BF36-B42CA41DE130}" type="datetime4">
              <a:rPr lang="en-US" sz="1200" smtClean="0">
                <a:solidFill>
                  <a:prstClr val="white"/>
                </a:solidFill>
              </a:rPr>
              <a:pPr/>
              <a:t>June 4, 2019</a:t>
            </a:fld>
            <a:endParaRPr lang="en-US" sz="1200" dirty="0">
              <a:solidFill>
                <a:prstClr val="white"/>
              </a:solidFill>
            </a:endParaRPr>
          </a:p>
        </p:txBody>
      </p:sp>
      <p:sp>
        <p:nvSpPr>
          <p:cNvPr id="24" name="Slide Number Placeholder 3"/>
          <p:cNvSpPr txBox="1">
            <a:spLocks/>
          </p:cNvSpPr>
          <p:nvPr userDrawn="1"/>
        </p:nvSpPr>
        <p:spPr>
          <a:xfrm>
            <a:off x="8305800" y="88106"/>
            <a:ext cx="6858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DF52EC2-2C0B-4C03-9888-0B25156ED88D}" type="slidenum">
              <a:rPr lang="en-US" sz="1200" smtClean="0">
                <a:solidFill>
                  <a:prstClr val="white"/>
                </a:solidFill>
              </a:rPr>
              <a:pPr/>
              <a:t>‹#›</a:t>
            </a:fld>
            <a:endParaRPr lang="en-US" sz="1200" dirty="0">
              <a:solidFill>
                <a:prstClr val="white"/>
              </a:solidFill>
            </a:endParaRPr>
          </a:p>
        </p:txBody>
      </p:sp>
      <p:sp>
        <p:nvSpPr>
          <p:cNvPr id="25" name="Rectangle 24"/>
          <p:cNvSpPr/>
          <p:nvPr userDrawn="1"/>
        </p:nvSpPr>
        <p:spPr>
          <a:xfrm>
            <a:off x="0" y="-19050"/>
            <a:ext cx="9144000" cy="81394"/>
          </a:xfrm>
          <a:prstGeom prst="rect">
            <a:avLst/>
          </a:prstGeom>
          <a:solidFill>
            <a:srgbClr val="007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pic>
        <p:nvPicPr>
          <p:cNvPr id="8" name="Picture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315200" y="4512476"/>
            <a:ext cx="1447800" cy="384514"/>
          </a:xfrm>
          <a:prstGeom prst="rect">
            <a:avLst/>
          </a:prstGeom>
        </p:spPr>
      </p:pic>
      <p:pic>
        <p:nvPicPr>
          <p:cNvPr id="9" name="Picture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400801" y="4492674"/>
            <a:ext cx="2456033" cy="517477"/>
          </a:xfrm>
          <a:prstGeom prst="rect">
            <a:avLst/>
          </a:prstGeom>
        </p:spPr>
      </p:pic>
      <p:sp>
        <p:nvSpPr>
          <p:cNvPr id="11" name="Date Placeholder 1"/>
          <p:cNvSpPr txBox="1">
            <a:spLocks/>
          </p:cNvSpPr>
          <p:nvPr userDrawn="1"/>
        </p:nvSpPr>
        <p:spPr>
          <a:xfrm>
            <a:off x="228600" y="4705350"/>
            <a:ext cx="2590800" cy="228600"/>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458993"/>
                </a:solidFill>
              </a:rPr>
              <a:t>A Division of New York Department of State</a:t>
            </a:r>
          </a:p>
        </p:txBody>
      </p:sp>
    </p:spTree>
    <p:extLst>
      <p:ext uri="{BB962C8B-B14F-4D97-AF65-F5344CB8AC3E}">
        <p14:creationId xmlns:p14="http://schemas.microsoft.com/office/powerpoint/2010/main" val="2624617360"/>
      </p:ext>
    </p:extLst>
  </p:cSld>
  <p:clrMap bg1="lt1" tx1="dk1" bg2="lt2" tx2="dk2" accent1="accent1" accent2="accent2" accent3="accent3" accent4="accent4" accent5="accent5" accent6="accent6" hlink="hlink" folHlink="folHlink"/>
  <p:sldLayoutIdLst>
    <p:sldLayoutId id="2147493740" r:id="rId1"/>
    <p:sldLayoutId id="2147493741" r:id="rId2"/>
    <p:sldLayoutId id="2147493742" r:id="rId3"/>
  </p:sldLayoutIdLst>
  <p:hf hdr="0" ftr="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31" indent="-285743" algn="l" defTabSz="914378"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2972" indent="-228594" algn="l" defTabSz="914378"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160" indent="-228594" algn="l" defTabSz="914378"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348" indent="-228594" algn="l" defTabSz="914378"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1581150"/>
            <a:ext cx="5334000" cy="2743200"/>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11" name="Rectangle 10"/>
          <p:cNvSpPr/>
          <p:nvPr userDrawn="1"/>
        </p:nvSpPr>
        <p:spPr>
          <a:xfrm>
            <a:off x="0" y="1540454"/>
            <a:ext cx="5334000" cy="81394"/>
          </a:xfrm>
          <a:prstGeom prst="rect">
            <a:avLst/>
          </a:prstGeom>
          <a:solidFill>
            <a:srgbClr val="007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12" name="Date Placeholder 1"/>
          <p:cNvSpPr txBox="1">
            <a:spLocks/>
          </p:cNvSpPr>
          <p:nvPr userDrawn="1"/>
        </p:nvSpPr>
        <p:spPr>
          <a:xfrm>
            <a:off x="152400" y="88106"/>
            <a:ext cx="21336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E140F40-957F-429B-BF36-B42CA41DE130}" type="datetime4">
              <a:rPr lang="en-US" sz="1200" smtClean="0">
                <a:solidFill>
                  <a:srgbClr val="002D73"/>
                </a:solidFill>
              </a:rPr>
              <a:pPr/>
              <a:t>June 4, 2019</a:t>
            </a:fld>
            <a:endParaRPr lang="en-US" sz="1200" dirty="0">
              <a:solidFill>
                <a:srgbClr val="002D73"/>
              </a:solidFill>
            </a:endParaRPr>
          </a:p>
        </p:txBody>
      </p:sp>
      <p:sp>
        <p:nvSpPr>
          <p:cNvPr id="13" name="Slide Number Placeholder 3"/>
          <p:cNvSpPr txBox="1">
            <a:spLocks/>
          </p:cNvSpPr>
          <p:nvPr userDrawn="1"/>
        </p:nvSpPr>
        <p:spPr>
          <a:xfrm>
            <a:off x="8305800" y="88106"/>
            <a:ext cx="6858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DF52EC2-2C0B-4C03-9888-0B25156ED88D}" type="slidenum">
              <a:rPr lang="en-US" sz="1200" smtClean="0">
                <a:solidFill>
                  <a:srgbClr val="002D73"/>
                </a:solidFill>
              </a:rPr>
              <a:pPr/>
              <a:t>‹#›</a:t>
            </a:fld>
            <a:endParaRPr lang="en-US" sz="1200" dirty="0">
              <a:solidFill>
                <a:srgbClr val="002D73"/>
              </a:solidFill>
            </a:endParaRP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15200" y="4512476"/>
            <a:ext cx="1447800" cy="384514"/>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400801" y="4492674"/>
            <a:ext cx="2456033" cy="517477"/>
          </a:xfrm>
          <a:prstGeom prst="rect">
            <a:avLst/>
          </a:prstGeom>
        </p:spPr>
      </p:pic>
      <p:sp>
        <p:nvSpPr>
          <p:cNvPr id="9" name="Date Placeholder 1"/>
          <p:cNvSpPr txBox="1">
            <a:spLocks/>
          </p:cNvSpPr>
          <p:nvPr userDrawn="1"/>
        </p:nvSpPr>
        <p:spPr>
          <a:xfrm>
            <a:off x="228600" y="4705350"/>
            <a:ext cx="2590800" cy="228600"/>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458993"/>
                </a:solidFill>
              </a:rPr>
              <a:t>A Division of New York Department of State</a:t>
            </a:r>
          </a:p>
        </p:txBody>
      </p:sp>
    </p:spTree>
    <p:extLst>
      <p:ext uri="{BB962C8B-B14F-4D97-AF65-F5344CB8AC3E}">
        <p14:creationId xmlns:p14="http://schemas.microsoft.com/office/powerpoint/2010/main" val="3157537398"/>
      </p:ext>
    </p:extLst>
  </p:cSld>
  <p:clrMap bg1="lt1" tx1="dk1" bg2="lt2" tx2="dk2" accent1="accent1" accent2="accent2" accent3="accent3" accent4="accent4" accent5="accent5" accent6="accent6" hlink="hlink" folHlink="folHlink"/>
  <p:sldLayoutIdLst>
    <p:sldLayoutId id="2147493744" r:id="rId1"/>
  </p:sldLayoutIdLst>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2" name="Rectangle 21"/>
          <p:cNvSpPr/>
          <p:nvPr/>
        </p:nvSpPr>
        <p:spPr>
          <a:xfrm>
            <a:off x="0" y="62346"/>
            <a:ext cx="9144000" cy="299605"/>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3" name="Date Placeholder 1"/>
          <p:cNvSpPr txBox="1">
            <a:spLocks/>
          </p:cNvSpPr>
          <p:nvPr/>
        </p:nvSpPr>
        <p:spPr>
          <a:xfrm>
            <a:off x="152400" y="88107"/>
            <a:ext cx="21336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E140F40-957F-429B-BF36-B42CA41DE130}" type="datetime4">
              <a:rPr lang="en-US" sz="900" smtClean="0"/>
              <a:pPr/>
              <a:t>June 4, 2019</a:t>
            </a:fld>
            <a:endParaRPr lang="en-US" sz="900" dirty="0"/>
          </a:p>
        </p:txBody>
      </p:sp>
      <p:sp>
        <p:nvSpPr>
          <p:cNvPr id="24" name="Slide Number Placeholder 3"/>
          <p:cNvSpPr txBox="1">
            <a:spLocks/>
          </p:cNvSpPr>
          <p:nvPr/>
        </p:nvSpPr>
        <p:spPr>
          <a:xfrm>
            <a:off x="8305800" y="88107"/>
            <a:ext cx="685800" cy="273844"/>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DF52EC2-2C0B-4C03-9888-0B25156ED88D}" type="slidenum">
              <a:rPr lang="en-US" sz="900" smtClean="0"/>
              <a:pPr/>
              <a:t>‹#›</a:t>
            </a:fld>
            <a:endParaRPr lang="en-US" sz="900" dirty="0"/>
          </a:p>
        </p:txBody>
      </p:sp>
      <p:sp>
        <p:nvSpPr>
          <p:cNvPr id="25" name="Rectangle 24"/>
          <p:cNvSpPr/>
          <p:nvPr/>
        </p:nvSpPr>
        <p:spPr>
          <a:xfrm>
            <a:off x="0" y="-19049"/>
            <a:ext cx="9144000" cy="81394"/>
          </a:xfrm>
          <a:prstGeom prst="rect">
            <a:avLst/>
          </a:prstGeom>
          <a:solidFill>
            <a:srgbClr val="007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15200" y="4512477"/>
            <a:ext cx="1447800" cy="38451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0802" y="4492675"/>
            <a:ext cx="2456033" cy="517477"/>
          </a:xfrm>
          <a:prstGeom prst="rect">
            <a:avLst/>
          </a:prstGeom>
        </p:spPr>
      </p:pic>
      <p:sp>
        <p:nvSpPr>
          <p:cNvPr id="11" name="Date Placeholder 1"/>
          <p:cNvSpPr txBox="1">
            <a:spLocks/>
          </p:cNvSpPr>
          <p:nvPr/>
        </p:nvSpPr>
        <p:spPr>
          <a:xfrm>
            <a:off x="228600" y="4705350"/>
            <a:ext cx="2590800" cy="228600"/>
          </a:xfrm>
          <a:prstGeom prst="rect">
            <a:avLst/>
          </a:prstGeom>
        </p:spPr>
        <p:txBody>
          <a:bodyPr/>
          <a:lstStyle>
            <a:defPPr>
              <a:defRPr lang="en-US"/>
            </a:defPPr>
            <a:lvl1pPr marL="0" algn="l" defTabSz="914400" rtl="0" eaLnBrk="1" latinLnBrk="0" hangingPunct="1">
              <a:defRPr sz="1800" b="1"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75" dirty="0">
                <a:solidFill>
                  <a:srgbClr val="458993"/>
                </a:solidFill>
              </a:rPr>
              <a:t>A Division of New York Department of State</a:t>
            </a:r>
          </a:p>
        </p:txBody>
      </p:sp>
    </p:spTree>
    <p:extLst>
      <p:ext uri="{BB962C8B-B14F-4D97-AF65-F5344CB8AC3E}">
        <p14:creationId xmlns:p14="http://schemas.microsoft.com/office/powerpoint/2010/main" val="3997573092"/>
      </p:ext>
    </p:extLst>
  </p:cSld>
  <p:clrMap bg1="lt1" tx1="dk1" bg2="lt2" tx2="dk2" accent1="accent1" accent2="accent2" accent3="accent3" accent4="accent4" accent5="accent5" accent6="accent6" hlink="hlink" folHlink="folHlink"/>
  <p:sldLayoutIdLst>
    <p:sldLayoutId id="2147493746" r:id="rId1"/>
  </p:sldLayoutIdLst>
  <p:hf hdr="0" ftr="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hyperlink" Target="mailto:goldie.weixel@esd.ny.gov"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68.jpg"/><Relationship Id="rId4" Type="http://schemas.openxmlformats.org/officeDocument/2006/relationships/hyperlink" Target="mailto:Ethics@esd.ny.gov" TargetMode="Externa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24.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22.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2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123.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16.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125.xml"/><Relationship Id="rId5" Type="http://schemas.openxmlformats.org/officeDocument/2006/relationships/image" Target="../media/image29.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124.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5.jpeg"/><Relationship Id="rId7" Type="http://schemas.openxmlformats.org/officeDocument/2006/relationships/diagramColors" Target="../diagrams/colors1.xml"/><Relationship Id="rId2" Type="http://schemas.openxmlformats.org/officeDocument/2006/relationships/notesSlide" Target="../notesSlides/notesSlide25.xml"/><Relationship Id="rId1" Type="http://schemas.openxmlformats.org/officeDocument/2006/relationships/slideLayout" Target="../slideLayouts/slideLayout12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124.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124.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124.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124.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124.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122.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3.xml"/><Relationship Id="rId1" Type="http://schemas.openxmlformats.org/officeDocument/2006/relationships/slideLayout" Target="../slideLayouts/slideLayout157.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4.xml"/><Relationship Id="rId1" Type="http://schemas.openxmlformats.org/officeDocument/2006/relationships/slideLayout" Target="../slideLayouts/slideLayout157.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157.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157.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157.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157.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15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157.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157.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157.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157.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157.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157.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157.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157.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8.xml"/><Relationship Id="rId1" Type="http://schemas.openxmlformats.org/officeDocument/2006/relationships/slideLayout" Target="../slideLayouts/slideLayout157.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157.xml"/></Relationships>
</file>

<file path=ppt/slides/_rels/slide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122.xml"/><Relationship Id="rId4" Type="http://schemas.openxmlformats.org/officeDocument/2006/relationships/image" Target="../media/image26.png"/></Relationships>
</file>

<file path=ppt/slides/_rels/slide5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0.xml"/><Relationship Id="rId1" Type="http://schemas.openxmlformats.org/officeDocument/2006/relationships/slideLayout" Target="../slideLayouts/slideLayout157.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157.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2.xml"/><Relationship Id="rId1" Type="http://schemas.openxmlformats.org/officeDocument/2006/relationships/slideLayout" Target="../slideLayouts/slideLayout157.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3.xml"/><Relationship Id="rId1" Type="http://schemas.openxmlformats.org/officeDocument/2006/relationships/slideLayout" Target="../slideLayouts/slideLayout157.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152.xml"/><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5.xml"/><Relationship Id="rId1" Type="http://schemas.openxmlformats.org/officeDocument/2006/relationships/slideLayout" Target="../slideLayouts/slideLayout157.xml"/></Relationships>
</file>

<file path=ppt/slides/_rels/slide5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6.xml"/><Relationship Id="rId1" Type="http://schemas.openxmlformats.org/officeDocument/2006/relationships/slideLayout" Target="../slideLayouts/slideLayout157.xml"/><Relationship Id="rId4" Type="http://schemas.openxmlformats.org/officeDocument/2006/relationships/image" Target="../media/image30.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8.xml"/><Relationship Id="rId1" Type="http://schemas.openxmlformats.org/officeDocument/2006/relationships/slideLayout" Target="../slideLayouts/slideLayout167.xml"/><Relationship Id="rId4" Type="http://schemas.openxmlformats.org/officeDocument/2006/relationships/image" Target="../media/image38.png"/></Relationships>
</file>

<file path=ppt/slides/_rels/slide5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9.xml"/><Relationship Id="rId1" Type="http://schemas.openxmlformats.org/officeDocument/2006/relationships/slideLayout" Target="../slideLayouts/slideLayout165.xml"/></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123.xml"/><Relationship Id="rId4" Type="http://schemas.openxmlformats.org/officeDocument/2006/relationships/image" Target="../media/image27.png"/></Relationships>
</file>

<file path=ppt/slides/_rels/slide6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0.xml"/><Relationship Id="rId1" Type="http://schemas.openxmlformats.org/officeDocument/2006/relationships/slideLayout" Target="../slideLayouts/slideLayout163.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1.xml"/><Relationship Id="rId1" Type="http://schemas.openxmlformats.org/officeDocument/2006/relationships/slideLayout" Target="../slideLayouts/slideLayout163.xml"/><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2.xml"/><Relationship Id="rId1" Type="http://schemas.openxmlformats.org/officeDocument/2006/relationships/slideLayout" Target="../slideLayouts/slideLayout16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6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3.xml"/><Relationship Id="rId1" Type="http://schemas.openxmlformats.org/officeDocument/2006/relationships/slideLayout" Target="../slideLayouts/slideLayout163.xml"/><Relationship Id="rId4" Type="http://schemas.openxmlformats.org/officeDocument/2006/relationships/image" Target="../media/image51.jpeg"/></Relationships>
</file>

<file path=ppt/slides/_rels/slide6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64.xml"/><Relationship Id="rId1" Type="http://schemas.openxmlformats.org/officeDocument/2006/relationships/slideLayout" Target="../slideLayouts/slideLayout163.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6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3.png"/><Relationship Id="rId4"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27.xml"/><Relationship Id="rId1" Type="http://schemas.openxmlformats.org/officeDocument/2006/relationships/tags" Target="../tags/tag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2.xml"/></Relationships>
</file>

<file path=ppt/slides/_rels/slide6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4.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7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9.xml"/><Relationship Id="rId1" Type="http://schemas.openxmlformats.org/officeDocument/2006/relationships/slideLayout" Target="../slideLayouts/slideLayout135.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7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143.xml"/><Relationship Id="rId1" Type="http://schemas.openxmlformats.org/officeDocument/2006/relationships/tags" Target="../tags/tag1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50.xml"/><Relationship Id="rId1" Type="http://schemas.openxmlformats.org/officeDocument/2006/relationships/tags" Target="../tags/tag1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50.xml"/><Relationship Id="rId1" Type="http://schemas.openxmlformats.org/officeDocument/2006/relationships/tags" Target="../tags/tag1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7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2.xml"/><Relationship Id="rId1" Type="http://schemas.openxmlformats.org/officeDocument/2006/relationships/slideLayout" Target="../slideLayouts/slideLayout135.xml"/><Relationship Id="rId4" Type="http://schemas.openxmlformats.org/officeDocument/2006/relationships/image" Target="../media/image55.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35.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5.xml"/></Relationships>
</file>

<file path=ppt/slides/_rels/slide8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5.xml"/><Relationship Id="rId1" Type="http://schemas.openxmlformats.org/officeDocument/2006/relationships/slideLayout" Target="../slideLayouts/slideLayout135.xml"/><Relationship Id="rId4" Type="http://schemas.openxmlformats.org/officeDocument/2006/relationships/image" Target="../media/image55.jpe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1.xml"/></Relationships>
</file>

<file path=ppt/slides/_rels/slide8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8.xml"/><Relationship Id="rId1" Type="http://schemas.openxmlformats.org/officeDocument/2006/relationships/slideLayout" Target="../slideLayouts/slideLayout131.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125.xml"/><Relationship Id="rId4" Type="http://schemas.openxmlformats.org/officeDocument/2006/relationships/image" Target="../media/image27.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41.xml"/><Relationship Id="rId1" Type="http://schemas.openxmlformats.org/officeDocument/2006/relationships/tags" Target="../tags/tag17.xml"/></Relationships>
</file>

<file path=ppt/slides/_rels/slide9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Layout" Target="../slideLayouts/slideLayout141.xml"/><Relationship Id="rId1" Type="http://schemas.openxmlformats.org/officeDocument/2006/relationships/tags" Target="../tags/tag18.xml"/></Relationships>
</file>

<file path=ppt/slides/_rels/slide9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4.xml"/></Relationships>
</file>

<file path=ppt/slides/_rels/slide9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1.xml"/></Relationships>
</file>

<file path=ppt/slides/_rels/slide96.xml.rels><?xml version="1.0" encoding="UTF-8" standalone="yes"?>
<Relationships xmlns="http://schemas.openxmlformats.org/package/2006/relationships"><Relationship Id="rId2" Type="http://schemas.openxmlformats.org/officeDocument/2006/relationships/image" Target="../media/image66.tiff"/><Relationship Id="rId1" Type="http://schemas.openxmlformats.org/officeDocument/2006/relationships/slideLayout" Target="../slideLayouts/slideLayout131.xml"/></Relationships>
</file>

<file path=ppt/slides/_rels/slide9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3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33.xml"/><Relationship Id="rId1" Type="http://schemas.openxmlformats.org/officeDocument/2006/relationships/tags" Target="../tags/tag19.xml"/><Relationship Id="rId4" Type="http://schemas.openxmlformats.org/officeDocument/2006/relationships/hyperlink" Target="http://www.dos.ny.gov/lg/lut/index.html" TargetMode="Externa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0181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Phase Two:  Interagency Committee Approval</a:t>
            </a:r>
          </a:p>
        </p:txBody>
      </p:sp>
      <p:sp>
        <p:nvSpPr>
          <p:cNvPr id="4" name="TextBox 3"/>
          <p:cNvSpPr txBox="1"/>
          <p:nvPr/>
        </p:nvSpPr>
        <p:spPr>
          <a:xfrm>
            <a:off x="1148209" y="1055095"/>
            <a:ext cx="6921627" cy="3200363"/>
          </a:xfrm>
          <a:prstGeom prst="rect">
            <a:avLst/>
          </a:prstGeom>
          <a:noFill/>
        </p:spPr>
        <p:txBody>
          <a:bodyPr wrap="square" rtlCol="0">
            <a:spAutoFit/>
          </a:bodyPr>
          <a:lstStyle/>
          <a:p>
            <a:pPr defTabSz="684702"/>
            <a:r>
              <a:rPr lang="en-US" sz="1440" dirty="0">
                <a:solidFill>
                  <a:prstClr val="white"/>
                </a:solidFill>
                <a:latin typeface="Arial"/>
              </a:rPr>
              <a:t>Phase 2 review conducted by an interagency committee.</a:t>
            </a:r>
          </a:p>
          <a:p>
            <a:pPr defTabSz="684702"/>
            <a:endParaRPr lang="en-US" sz="1440" dirty="0">
              <a:solidFill>
                <a:prstClr val="white"/>
              </a:solidFill>
              <a:latin typeface="Arial"/>
            </a:endParaRPr>
          </a:p>
          <a:p>
            <a:pPr defTabSz="684702"/>
            <a:r>
              <a:rPr lang="en-US" sz="1440" dirty="0">
                <a:solidFill>
                  <a:prstClr val="white"/>
                </a:solidFill>
                <a:latin typeface="Arial"/>
              </a:rPr>
              <a:t>The Office of Workforce Development will:</a:t>
            </a:r>
          </a:p>
          <a:p>
            <a:pPr marL="570951" lvl="1" indent="-228600" defTabSz="684702">
              <a:spcBef>
                <a:spcPts val="480"/>
              </a:spcBef>
              <a:spcAft>
                <a:spcPts val="480"/>
              </a:spcAft>
              <a:buFont typeface="Wingdings" panose="05000000000000000000" pitchFamily="2" charset="2"/>
              <a:buChar char="Ø"/>
            </a:pPr>
            <a:r>
              <a:rPr lang="en-US" sz="1440" dirty="0">
                <a:solidFill>
                  <a:prstClr val="white"/>
                </a:solidFill>
                <a:latin typeface="Arial"/>
              </a:rPr>
              <a:t>Review REDC recommendations on Phase 1 applications and determine the appropriate funding source(s)</a:t>
            </a:r>
          </a:p>
          <a:p>
            <a:pPr marL="570951" lvl="1" indent="-228600" defTabSz="684702">
              <a:spcBef>
                <a:spcPts val="480"/>
              </a:spcBef>
              <a:spcAft>
                <a:spcPts val="480"/>
              </a:spcAft>
              <a:buFont typeface="Wingdings" panose="05000000000000000000" pitchFamily="2" charset="2"/>
              <a:buChar char="Ø"/>
            </a:pPr>
            <a:r>
              <a:rPr lang="en-US" sz="1440" dirty="0">
                <a:solidFill>
                  <a:prstClr val="white"/>
                </a:solidFill>
                <a:latin typeface="Arial"/>
              </a:rPr>
              <a:t>Send the applicant the full CFA / Phase 2 application, tied to the identified funding source(s)</a:t>
            </a:r>
          </a:p>
          <a:p>
            <a:pPr marL="570951" lvl="1" indent="-228600" defTabSz="684702">
              <a:spcBef>
                <a:spcPts val="480"/>
              </a:spcBef>
              <a:spcAft>
                <a:spcPts val="480"/>
              </a:spcAft>
              <a:buFont typeface="Wingdings" panose="05000000000000000000" pitchFamily="2" charset="2"/>
              <a:buChar char="Ø"/>
            </a:pPr>
            <a:r>
              <a:rPr lang="en-US" sz="1440" dirty="0">
                <a:solidFill>
                  <a:prstClr val="white"/>
                </a:solidFill>
                <a:latin typeface="Arial"/>
              </a:rPr>
              <a:t>Convene the interagency committee, which will evaluate the completed CFA applications and make a final determination </a:t>
            </a:r>
          </a:p>
          <a:p>
            <a:pPr defTabSz="684702">
              <a:spcBef>
                <a:spcPts val="480"/>
              </a:spcBef>
              <a:spcAft>
                <a:spcPts val="480"/>
              </a:spcAft>
            </a:pPr>
            <a:r>
              <a:rPr lang="en-US" sz="1440" dirty="0">
                <a:solidFill>
                  <a:prstClr val="white"/>
                </a:solidFill>
                <a:latin typeface="Arial"/>
              </a:rPr>
              <a:t>NOTE:  Applications for statewide or multi-region projects will be submitted to the Office of Workforce Development, which will forward to the interagency committee for Phase 1 and Phase 2 review.</a:t>
            </a:r>
          </a:p>
        </p:txBody>
      </p:sp>
    </p:spTree>
    <p:extLst>
      <p:ext uri="{BB962C8B-B14F-4D97-AF65-F5344CB8AC3E}">
        <p14:creationId xmlns:p14="http://schemas.microsoft.com/office/powerpoint/2010/main" val="118977427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FB614-10FD-4D97-B432-5A872D57B846}"/>
              </a:ext>
            </a:extLst>
          </p:cNvPr>
          <p:cNvSpPr>
            <a:spLocks noGrp="1"/>
          </p:cNvSpPr>
          <p:nvPr>
            <p:ph type="ctrTitle"/>
          </p:nvPr>
        </p:nvSpPr>
        <p:spPr/>
        <p:txBody>
          <a:bodyPr/>
          <a:lstStyle/>
          <a:p>
            <a:r>
              <a:rPr lang="en-US" dirty="0"/>
              <a:t>Schedule of Events</a:t>
            </a:r>
          </a:p>
        </p:txBody>
      </p:sp>
      <p:sp>
        <p:nvSpPr>
          <p:cNvPr id="3" name="Content Placeholder 2">
            <a:extLst>
              <a:ext uri="{FF2B5EF4-FFF2-40B4-BE49-F238E27FC236}">
                <a16:creationId xmlns:a16="http://schemas.microsoft.com/office/drawing/2014/main" id="{D0F0953D-E1C8-4675-9EE4-C0118A5D37E0}"/>
              </a:ext>
            </a:extLst>
          </p:cNvPr>
          <p:cNvSpPr>
            <a:spLocks noGrp="1"/>
          </p:cNvSpPr>
          <p:nvPr>
            <p:ph idx="1"/>
          </p:nvPr>
        </p:nvSpPr>
        <p:spPr/>
        <p:txBody>
          <a:bodyPr>
            <a:normAutofit fontScale="77500" lnSpcReduction="20000"/>
          </a:bodyPr>
          <a:lstStyle/>
          <a:p>
            <a:r>
              <a:rPr lang="en-US" dirty="0">
                <a:solidFill>
                  <a:schemeClr val="tx1"/>
                </a:solidFill>
              </a:rPr>
              <a:t>June 10 – Warren/ Washington County CFA Information Session, Crandall Library</a:t>
            </a:r>
          </a:p>
          <a:p>
            <a:r>
              <a:rPr lang="en-US" dirty="0">
                <a:solidFill>
                  <a:schemeClr val="tx1"/>
                </a:solidFill>
              </a:rPr>
              <a:t>June 12 – CFA Workshop- Proctors Theater, Schenectady</a:t>
            </a:r>
          </a:p>
          <a:p>
            <a:r>
              <a:rPr lang="en-US" dirty="0">
                <a:solidFill>
                  <a:schemeClr val="tx1"/>
                </a:solidFill>
              </a:rPr>
              <a:t>June 13 – Port Industry Day – Port of Albany</a:t>
            </a:r>
          </a:p>
          <a:p>
            <a:r>
              <a:rPr lang="en-US" dirty="0">
                <a:solidFill>
                  <a:schemeClr val="tx1"/>
                </a:solidFill>
              </a:rPr>
              <a:t>June 14 – Workforce Development Initiative – Century House, Latham</a:t>
            </a:r>
          </a:p>
          <a:p>
            <a:r>
              <a:rPr lang="en-US" dirty="0">
                <a:solidFill>
                  <a:schemeClr val="tx1"/>
                </a:solidFill>
              </a:rPr>
              <a:t>June 19 – Rensselaer County CFA Information Session – </a:t>
            </a:r>
            <a:r>
              <a:rPr lang="en-US" dirty="0" err="1">
                <a:solidFill>
                  <a:schemeClr val="tx1"/>
                </a:solidFill>
              </a:rPr>
              <a:t>IgniteU</a:t>
            </a:r>
            <a:r>
              <a:rPr lang="en-US" dirty="0">
                <a:solidFill>
                  <a:schemeClr val="tx1"/>
                </a:solidFill>
              </a:rPr>
              <a:t>, Troy</a:t>
            </a:r>
          </a:p>
          <a:p>
            <a:r>
              <a:rPr lang="en-US" dirty="0"/>
              <a:t> </a:t>
            </a:r>
          </a:p>
          <a:p>
            <a:endParaRPr lang="en-US" dirty="0"/>
          </a:p>
          <a:p>
            <a:endParaRPr lang="en-US" dirty="0"/>
          </a:p>
        </p:txBody>
      </p:sp>
    </p:spTree>
    <p:extLst>
      <p:ext uri="{BB962C8B-B14F-4D97-AF65-F5344CB8AC3E}">
        <p14:creationId xmlns:p14="http://schemas.microsoft.com/office/powerpoint/2010/main" val="261332534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Code of Conduct Overview </a:t>
            </a:r>
          </a:p>
        </p:txBody>
      </p:sp>
      <p:sp>
        <p:nvSpPr>
          <p:cNvPr id="3" name="Text Placeholder 2"/>
          <p:cNvSpPr>
            <a:spLocks noGrp="1"/>
          </p:cNvSpPr>
          <p:nvPr>
            <p:ph type="body" idx="1"/>
          </p:nvPr>
        </p:nvSpPr>
        <p:spPr/>
        <p:txBody>
          <a:bodyPr>
            <a:normAutofit fontScale="77500" lnSpcReduction="20000"/>
          </a:bodyPr>
          <a:lstStyle/>
          <a:p>
            <a:r>
              <a:rPr lang="en-US" dirty="0"/>
              <a:t>Craig Alfred</a:t>
            </a:r>
          </a:p>
          <a:p>
            <a:r>
              <a:rPr lang="en-US" dirty="0"/>
              <a:t>Assistant Counsel, Empire State Development </a:t>
            </a:r>
          </a:p>
        </p:txBody>
      </p:sp>
    </p:spTree>
    <p:extLst>
      <p:ext uri="{BB962C8B-B14F-4D97-AF65-F5344CB8AC3E}">
        <p14:creationId xmlns:p14="http://schemas.microsoft.com/office/powerpoint/2010/main" val="201900197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1943100"/>
            <a:ext cx="6172201" cy="1190436"/>
          </a:xfrm>
        </p:spPr>
        <p:txBody>
          <a:bodyPr>
            <a:normAutofit/>
          </a:bodyPr>
          <a:lstStyle/>
          <a:p>
            <a:pPr algn="ctr"/>
            <a:r>
              <a:rPr lang="en-US" sz="2100" dirty="0"/>
              <a:t>Regional Economic Development Councils</a:t>
            </a:r>
            <a:br>
              <a:rPr lang="en-US" sz="2100" dirty="0"/>
            </a:br>
            <a:r>
              <a:rPr lang="en-US" sz="2100" dirty="0"/>
              <a:t>Ethics Training</a:t>
            </a:r>
          </a:p>
        </p:txBody>
      </p:sp>
      <p:sp>
        <p:nvSpPr>
          <p:cNvPr id="3" name="Text Placeholder 2"/>
          <p:cNvSpPr>
            <a:spLocks noGrp="1"/>
          </p:cNvSpPr>
          <p:nvPr>
            <p:ph type="body" idx="1"/>
          </p:nvPr>
        </p:nvSpPr>
        <p:spPr/>
        <p:txBody>
          <a:bodyPr>
            <a:normAutofit fontScale="92500" lnSpcReduction="20000"/>
          </a:bodyPr>
          <a:lstStyle/>
          <a:p>
            <a:r>
              <a:rPr lang="en-US" dirty="0"/>
              <a:t>June 2019</a:t>
            </a:r>
            <a:br>
              <a:rPr lang="en-US" dirty="0"/>
            </a:br>
            <a:r>
              <a:rPr lang="en-US" dirty="0"/>
              <a:t>Privileged and Confidential</a:t>
            </a:r>
          </a:p>
        </p:txBody>
      </p:sp>
    </p:spTree>
    <p:extLst>
      <p:ext uri="{BB962C8B-B14F-4D97-AF65-F5344CB8AC3E}">
        <p14:creationId xmlns:p14="http://schemas.microsoft.com/office/powerpoint/2010/main" val="36503234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 Code of Conduct</a:t>
            </a:r>
          </a:p>
        </p:txBody>
      </p:sp>
      <p:sp>
        <p:nvSpPr>
          <p:cNvPr id="3" name="Subtitle 2"/>
          <p:cNvSpPr>
            <a:spLocks noGrp="1"/>
          </p:cNvSpPr>
          <p:nvPr>
            <p:ph type="subTitle" idx="1"/>
          </p:nvPr>
        </p:nvSpPr>
        <p:spPr>
          <a:xfrm>
            <a:off x="1485900" y="1257300"/>
            <a:ext cx="6172200" cy="3143251"/>
          </a:xfrm>
        </p:spPr>
        <p:txBody>
          <a:bodyPr>
            <a:normAutofit/>
          </a:bodyPr>
          <a:lstStyle/>
          <a:p>
            <a:pPr marL="557213" indent="-557213">
              <a:buAutoNum type="arabicPeriod"/>
            </a:pPr>
            <a:r>
              <a:rPr lang="en-US" sz="2700" b="1" dirty="0"/>
              <a:t>Conflicts of Interest</a:t>
            </a:r>
            <a:br>
              <a:rPr lang="en-US" sz="2700" b="1" dirty="0"/>
            </a:br>
            <a:endParaRPr lang="en-US" sz="2700" b="1" dirty="0"/>
          </a:p>
          <a:p>
            <a:pPr marL="557213" indent="-557213">
              <a:buAutoNum type="arabicPeriod"/>
            </a:pPr>
            <a:r>
              <a:rPr lang="en-US" sz="2700" b="1" dirty="0"/>
              <a:t>Confidential Information</a:t>
            </a:r>
            <a:br>
              <a:rPr lang="en-US" sz="2700" b="1" dirty="0"/>
            </a:br>
            <a:endParaRPr lang="en-US" sz="2700" b="1" dirty="0"/>
          </a:p>
          <a:p>
            <a:pPr marL="557213" indent="-557213">
              <a:buAutoNum type="arabicPeriod"/>
            </a:pPr>
            <a:r>
              <a:rPr lang="en-US" sz="2700" b="1" dirty="0"/>
              <a:t>Unwarranted Privileges</a:t>
            </a:r>
            <a:br>
              <a:rPr lang="en-US" sz="2700" dirty="0"/>
            </a:br>
            <a:endParaRPr lang="en-US" sz="2700" dirty="0"/>
          </a:p>
          <a:p>
            <a:pPr marL="1800225" lvl="4" indent="-428625" algn="l">
              <a:buFont typeface="Wingdings" panose="05000000000000000000" pitchFamily="2" charset="2"/>
              <a:buChar char="Ø"/>
            </a:pPr>
            <a:endParaRPr lang="en-US" sz="1650" dirty="0"/>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7F7F7F"/>
                </a:solidFill>
                <a:effectLst/>
                <a:uLnTx/>
                <a:uFillTx/>
                <a:latin typeface="Arial"/>
                <a:ea typeface="+mn-ea"/>
                <a:cs typeface="Arial"/>
              </a:rPr>
              <a:t>Privileged and Confidential</a:t>
            </a:r>
          </a:p>
        </p:txBody>
      </p:sp>
    </p:spTree>
    <p:extLst>
      <p:ext uri="{BB962C8B-B14F-4D97-AF65-F5344CB8AC3E}">
        <p14:creationId xmlns:p14="http://schemas.microsoft.com/office/powerpoint/2010/main" val="32362840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Conflicts of Interest</a:t>
            </a:r>
          </a:p>
        </p:txBody>
      </p:sp>
      <p:sp>
        <p:nvSpPr>
          <p:cNvPr id="3" name="Subtitle 2"/>
          <p:cNvSpPr>
            <a:spLocks noGrp="1"/>
          </p:cNvSpPr>
          <p:nvPr>
            <p:ph type="subTitle" idx="1"/>
          </p:nvPr>
        </p:nvSpPr>
        <p:spPr>
          <a:xfrm>
            <a:off x="1485900" y="1314451"/>
            <a:ext cx="6172200" cy="2971799"/>
          </a:xfrm>
        </p:spPr>
        <p:txBody>
          <a:bodyPr>
            <a:normAutofit/>
          </a:bodyPr>
          <a:lstStyle/>
          <a:p>
            <a:pPr marL="385763" indent="-385763">
              <a:buFont typeface="Arial" panose="020B0604020202020204" pitchFamily="34" charset="0"/>
              <a:buChar char="•"/>
            </a:pPr>
            <a:r>
              <a:rPr lang="en-US" sz="2400" dirty="0"/>
              <a:t>Members shall avoid actual and potential conflicts of interest and shall not allow their personal interests, financial or otherwise, or those of a Relative, to interfere with, or appear to interfere with, their independent advice as a Member.  </a:t>
            </a: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7F7F7F"/>
                </a:solidFill>
                <a:effectLst/>
                <a:uLnTx/>
                <a:uFillTx/>
                <a:latin typeface="Arial"/>
                <a:ea typeface="+mn-ea"/>
                <a:cs typeface="Arial"/>
              </a:rPr>
              <a:t>Privileged and Confidential</a:t>
            </a:r>
          </a:p>
        </p:txBody>
      </p:sp>
    </p:spTree>
    <p:extLst>
      <p:ext uri="{BB962C8B-B14F-4D97-AF65-F5344CB8AC3E}">
        <p14:creationId xmlns:p14="http://schemas.microsoft.com/office/powerpoint/2010/main" val="261626551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Examples of Potential Conflicts</a:t>
            </a:r>
          </a:p>
        </p:txBody>
      </p:sp>
      <p:sp>
        <p:nvSpPr>
          <p:cNvPr id="3" name="Subtitle 2"/>
          <p:cNvSpPr>
            <a:spLocks noGrp="1"/>
          </p:cNvSpPr>
          <p:nvPr>
            <p:ph type="subTitle" idx="1"/>
          </p:nvPr>
        </p:nvSpPr>
        <p:spPr>
          <a:xfrm>
            <a:off x="1428750" y="1143000"/>
            <a:ext cx="6343650" cy="3371850"/>
          </a:xfrm>
        </p:spPr>
        <p:txBody>
          <a:bodyPr>
            <a:noAutofit/>
          </a:bodyPr>
          <a:lstStyle/>
          <a:p>
            <a:pPr marL="385763" indent="-385763">
              <a:buFont typeface="Arial" panose="020B0604020202020204" pitchFamily="34" charset="0"/>
              <a:buChar char="•"/>
            </a:pPr>
            <a:r>
              <a:rPr lang="en-US" sz="1200" dirty="0"/>
              <a:t>You (or a relative) are applying for a grant that will come before your REDC. </a:t>
            </a:r>
            <a:br>
              <a:rPr lang="en-US" sz="1200" dirty="0"/>
            </a:br>
            <a:endParaRPr lang="en-US" sz="1200" dirty="0"/>
          </a:p>
          <a:p>
            <a:pPr marL="385763" indent="-385763">
              <a:buFont typeface="Arial" panose="020B0604020202020204" pitchFamily="34" charset="0"/>
              <a:buChar char="•"/>
            </a:pPr>
            <a:r>
              <a:rPr lang="en-US" sz="1200" dirty="0"/>
              <a:t>You have received significant gifts or invitations from someone or some entity that has a matter before your REDC.  </a:t>
            </a:r>
            <a:br>
              <a:rPr lang="en-US" sz="1200" dirty="0"/>
            </a:br>
            <a:endParaRPr lang="en-US" sz="1200" dirty="0"/>
          </a:p>
          <a:p>
            <a:pPr marL="385763" indent="-385763">
              <a:buFont typeface="Arial" panose="020B0604020202020204" pitchFamily="34" charset="0"/>
              <a:buChar char="•"/>
            </a:pPr>
            <a:r>
              <a:rPr lang="en-US" sz="1200" dirty="0"/>
              <a:t>A business partner or relative has a significant interest in an REDC project or in a competitor.</a:t>
            </a:r>
            <a:br>
              <a:rPr lang="en-US" sz="1200" dirty="0"/>
            </a:br>
            <a:endParaRPr lang="en-US" sz="1200" dirty="0"/>
          </a:p>
          <a:p>
            <a:pPr marL="385763" indent="-385763">
              <a:buFont typeface="Arial" panose="020B0604020202020204" pitchFamily="34" charset="0"/>
              <a:buChar char="•"/>
            </a:pPr>
            <a:r>
              <a:rPr lang="en-US" sz="1200" dirty="0"/>
              <a:t>You have real estate interests that will be directly impacted by an REDC project. </a:t>
            </a:r>
            <a:br>
              <a:rPr lang="en-US" sz="1200" dirty="0"/>
            </a:br>
            <a:endParaRPr lang="en-US" sz="1200" dirty="0"/>
          </a:p>
          <a:p>
            <a:pPr marL="385763" indent="-385763">
              <a:buFont typeface="Arial" panose="020B0604020202020204" pitchFamily="34" charset="0"/>
              <a:buChar char="•"/>
            </a:pPr>
            <a:r>
              <a:rPr lang="en-US" sz="1200" dirty="0"/>
              <a:t>You are soliciting funds for an organization, political campaign, or charity, from entities that are coming before you at the REDC. </a:t>
            </a:r>
            <a:br>
              <a:rPr lang="en-US" sz="1200" dirty="0"/>
            </a:br>
            <a:endParaRPr lang="en-US" sz="1200" dirty="0"/>
          </a:p>
          <a:p>
            <a:pPr marL="385763" indent="-385763">
              <a:buFont typeface="Arial" panose="020B0604020202020204" pitchFamily="34" charset="0"/>
              <a:buChar char="•"/>
            </a:pPr>
            <a:r>
              <a:rPr lang="en-US" sz="1200" dirty="0"/>
              <a:t>An client of your organization is applying for a grant and your organization would benefit financially if the grant application is approved</a:t>
            </a:r>
            <a:r>
              <a:rPr lang="en-US" sz="1350" dirty="0"/>
              <a:t>. </a:t>
            </a: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7F7F7F"/>
                </a:solidFill>
                <a:effectLst/>
                <a:uLnTx/>
                <a:uFillTx/>
                <a:latin typeface="Arial"/>
                <a:ea typeface="+mn-ea"/>
                <a:cs typeface="Arial"/>
              </a:rPr>
              <a:t>Privileged</a:t>
            </a:r>
            <a:r>
              <a:rPr kumimoji="0" lang="en-US" sz="800" b="0" i="0" u="none" strike="noStrike" kern="1200" cap="none" spc="0" normalizeH="0" baseline="0" noProof="0" dirty="0">
                <a:ln>
                  <a:noFill/>
                </a:ln>
                <a:solidFill>
                  <a:srgbClr val="7F7F7F"/>
                </a:solidFill>
                <a:effectLst/>
                <a:uLnTx/>
                <a:uFillTx/>
                <a:latin typeface="Arial"/>
                <a:ea typeface="+mn-ea"/>
                <a:cs typeface="Arial"/>
              </a:rPr>
              <a:t> </a:t>
            </a:r>
            <a:r>
              <a:rPr kumimoji="0" lang="en-US" sz="1350" b="0" i="0" u="none" strike="noStrike" kern="1200" cap="none" spc="0" normalizeH="0" baseline="0" noProof="0" dirty="0">
                <a:ln>
                  <a:noFill/>
                </a:ln>
                <a:solidFill>
                  <a:srgbClr val="7F7F7F"/>
                </a:solidFill>
                <a:effectLst/>
                <a:uLnTx/>
                <a:uFillTx/>
                <a:latin typeface="Arial"/>
                <a:ea typeface="+mn-ea"/>
                <a:cs typeface="Arial"/>
              </a:rPr>
              <a:t>and Confidential</a:t>
            </a:r>
          </a:p>
        </p:txBody>
      </p:sp>
    </p:spTree>
    <p:extLst>
      <p:ext uri="{BB962C8B-B14F-4D97-AF65-F5344CB8AC3E}">
        <p14:creationId xmlns:p14="http://schemas.microsoft.com/office/powerpoint/2010/main" val="306126532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Recusal</a:t>
            </a:r>
          </a:p>
        </p:txBody>
      </p:sp>
      <p:sp>
        <p:nvSpPr>
          <p:cNvPr id="3" name="Subtitle 2"/>
          <p:cNvSpPr>
            <a:spLocks noGrp="1"/>
          </p:cNvSpPr>
          <p:nvPr>
            <p:ph type="subTitle" idx="1"/>
          </p:nvPr>
        </p:nvSpPr>
        <p:spPr>
          <a:xfrm>
            <a:off x="1485900" y="1314451"/>
            <a:ext cx="6172200" cy="2971799"/>
          </a:xfrm>
        </p:spPr>
        <p:txBody>
          <a:bodyPr>
            <a:normAutofit fontScale="77500" lnSpcReduction="20000"/>
          </a:bodyPr>
          <a:lstStyle/>
          <a:p>
            <a:r>
              <a:rPr lang="en-US" sz="1725" b="1" dirty="0"/>
              <a:t>If a Member or his or her Relative has an interest as a board member, owner, officer, employee,  Investor, or other financial interest, in an entity or project that is before the REDC (or in a competitor who has a financial interest), that Member may not:</a:t>
            </a:r>
            <a:br>
              <a:rPr lang="en-US" sz="1725" b="1" dirty="0"/>
            </a:br>
            <a:endParaRPr lang="en-US" sz="1725" b="1" dirty="0"/>
          </a:p>
          <a:p>
            <a:pPr marL="385763" indent="-385763">
              <a:buFont typeface="Arial" panose="020B0604020202020204" pitchFamily="34" charset="0"/>
              <a:buChar char="•"/>
            </a:pPr>
            <a:r>
              <a:rPr lang="en-US" sz="1725" b="1" dirty="0"/>
              <a:t>Participate in any Council discussion or vote, </a:t>
            </a:r>
          </a:p>
          <a:p>
            <a:pPr marL="385763" indent="-385763">
              <a:buFont typeface="Arial" panose="020B0604020202020204" pitchFamily="34" charset="0"/>
              <a:buChar char="•"/>
            </a:pPr>
            <a:r>
              <a:rPr lang="en-US" sz="1725" b="1" dirty="0"/>
              <a:t>Attempt to influence such discussion or vote, or </a:t>
            </a:r>
          </a:p>
          <a:p>
            <a:pPr marL="385763" indent="-385763">
              <a:buFont typeface="Arial" panose="020B0604020202020204" pitchFamily="34" charset="0"/>
              <a:buChar char="•"/>
            </a:pPr>
            <a:r>
              <a:rPr lang="en-US" sz="1725" b="1" dirty="0"/>
              <a:t>Review materials provided to the Council or distribute materials to the Council.</a:t>
            </a:r>
          </a:p>
          <a:p>
            <a:br>
              <a:rPr lang="en-US" sz="1725" b="1" dirty="0"/>
            </a:br>
            <a:r>
              <a:rPr lang="en-US" sz="1725" b="1" dirty="0"/>
              <a:t>No Member shall attend such Council discussions or votes, unless such discussions or votes are taking place as part of a public meeting or proceeding. </a:t>
            </a:r>
            <a:br>
              <a:rPr lang="en-US" sz="1725" b="1" dirty="0"/>
            </a:br>
            <a:br>
              <a:rPr lang="en-US" sz="1725" b="1" dirty="0"/>
            </a:br>
            <a:r>
              <a:rPr lang="en-US" sz="1725" b="1" dirty="0"/>
              <a:t>These recusal provisions apply to co-chairs and other non-scoring members.  </a:t>
            </a:r>
          </a:p>
          <a:p>
            <a:pPr marL="728663" lvl="1" indent="-385763">
              <a:buFont typeface="Arial" panose="020B0604020202020204" pitchFamily="34" charset="0"/>
              <a:buChar char="•"/>
            </a:pPr>
            <a:endParaRPr lang="en-US" sz="2850" dirty="0"/>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7F7F7F"/>
                </a:solidFill>
                <a:effectLst/>
                <a:uLnTx/>
                <a:uFillTx/>
                <a:latin typeface="Arial"/>
                <a:ea typeface="+mn-ea"/>
                <a:cs typeface="Arial"/>
              </a:rPr>
              <a:t>Privileged and Confidential</a:t>
            </a:r>
          </a:p>
        </p:txBody>
      </p:sp>
    </p:spTree>
    <p:extLst>
      <p:ext uri="{BB962C8B-B14F-4D97-AF65-F5344CB8AC3E}">
        <p14:creationId xmlns:p14="http://schemas.microsoft.com/office/powerpoint/2010/main" val="143854927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2700" dirty="0"/>
              <a:t> Documenting Conflicts</a:t>
            </a:r>
          </a:p>
        </p:txBody>
      </p:sp>
      <p:sp>
        <p:nvSpPr>
          <p:cNvPr id="3" name="Subtitle 2"/>
          <p:cNvSpPr>
            <a:spLocks noGrp="1"/>
          </p:cNvSpPr>
          <p:nvPr>
            <p:ph type="subTitle" idx="1"/>
          </p:nvPr>
        </p:nvSpPr>
        <p:spPr>
          <a:xfrm>
            <a:off x="1428750" y="1143000"/>
            <a:ext cx="6229350" cy="3486150"/>
          </a:xfrm>
        </p:spPr>
        <p:txBody>
          <a:bodyPr>
            <a:noAutofit/>
          </a:bodyPr>
          <a:lstStyle/>
          <a:p>
            <a:pPr fontAlgn="ctr"/>
            <a:r>
              <a:rPr lang="en-US" b="1" dirty="0"/>
              <a:t>            </a:t>
            </a:r>
            <a:r>
              <a:rPr lang="en-US" dirty="0"/>
              <a:t> </a:t>
            </a:r>
            <a:br>
              <a:rPr lang="en-US" dirty="0">
                <a:solidFill>
                  <a:schemeClr val="tx1"/>
                </a:solidFill>
              </a:rPr>
            </a:br>
            <a:br>
              <a:rPr lang="en-US" dirty="0"/>
            </a:br>
            <a:br>
              <a:rPr lang="en-US" dirty="0"/>
            </a:br>
            <a:r>
              <a:rPr lang="en-US" sz="2700" dirty="0"/>
              <a:t>1. Statement of Interest Forms</a:t>
            </a:r>
            <a:br>
              <a:rPr lang="en-US" sz="2700" dirty="0"/>
            </a:br>
            <a:endParaRPr lang="en-US" sz="2700" dirty="0"/>
          </a:p>
          <a:p>
            <a:r>
              <a:rPr lang="en-US" sz="2700" dirty="0"/>
              <a:t> </a:t>
            </a: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7F7F7F"/>
                </a:solidFill>
                <a:effectLst/>
                <a:uLnTx/>
                <a:uFillTx/>
                <a:latin typeface="Arial"/>
                <a:ea typeface="+mn-ea"/>
                <a:cs typeface="Arial"/>
              </a:rPr>
              <a:t>Privileged and Confidential</a:t>
            </a:r>
          </a:p>
        </p:txBody>
      </p:sp>
    </p:spTree>
    <p:extLst>
      <p:ext uri="{BB962C8B-B14F-4D97-AF65-F5344CB8AC3E}">
        <p14:creationId xmlns:p14="http://schemas.microsoft.com/office/powerpoint/2010/main" val="257353394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2700" dirty="0"/>
              <a:t> Documenting Conflicts</a:t>
            </a:r>
          </a:p>
        </p:txBody>
      </p:sp>
      <p:sp>
        <p:nvSpPr>
          <p:cNvPr id="3" name="Subtitle 2"/>
          <p:cNvSpPr>
            <a:spLocks noGrp="1"/>
          </p:cNvSpPr>
          <p:nvPr>
            <p:ph type="subTitle" idx="1"/>
          </p:nvPr>
        </p:nvSpPr>
        <p:spPr>
          <a:xfrm>
            <a:off x="1428750" y="1143000"/>
            <a:ext cx="6229350" cy="3486150"/>
          </a:xfrm>
        </p:spPr>
        <p:txBody>
          <a:bodyPr>
            <a:noAutofit/>
          </a:bodyPr>
          <a:lstStyle/>
          <a:p>
            <a:pPr fontAlgn="ctr"/>
            <a:r>
              <a:rPr lang="en-US" b="1" dirty="0"/>
              <a:t>            </a:t>
            </a:r>
            <a:r>
              <a:rPr lang="en-US" dirty="0"/>
              <a:t> </a:t>
            </a:r>
            <a:br>
              <a:rPr lang="en-US" dirty="0">
                <a:solidFill>
                  <a:schemeClr val="tx1"/>
                </a:solidFill>
              </a:rPr>
            </a:br>
            <a:br>
              <a:rPr lang="en-US" dirty="0"/>
            </a:br>
            <a:br>
              <a:rPr lang="en-US" dirty="0"/>
            </a:br>
            <a:r>
              <a:rPr lang="en-US" sz="2700" dirty="0"/>
              <a:t>2.	 Documentation Process for Recusals</a:t>
            </a:r>
            <a:br>
              <a:rPr lang="en-US" sz="2700" dirty="0"/>
            </a:br>
            <a:endParaRPr lang="en-US" sz="2700" dirty="0"/>
          </a:p>
          <a:p>
            <a:r>
              <a:rPr lang="en-US" sz="2700" dirty="0"/>
              <a:t> </a:t>
            </a: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7F7F7F"/>
                </a:solidFill>
                <a:effectLst/>
                <a:uLnTx/>
                <a:uFillTx/>
                <a:latin typeface="Arial"/>
                <a:ea typeface="+mn-ea"/>
                <a:cs typeface="Arial"/>
              </a:rPr>
              <a:t>Privileged and Confidential</a:t>
            </a:r>
          </a:p>
        </p:txBody>
      </p:sp>
    </p:spTree>
    <p:extLst>
      <p:ext uri="{BB962C8B-B14F-4D97-AF65-F5344CB8AC3E}">
        <p14:creationId xmlns:p14="http://schemas.microsoft.com/office/powerpoint/2010/main" val="152839286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2700" dirty="0"/>
              <a:t> Unwarranted Privileges</a:t>
            </a:r>
          </a:p>
        </p:txBody>
      </p:sp>
      <p:sp>
        <p:nvSpPr>
          <p:cNvPr id="3" name="Subtitle 2"/>
          <p:cNvSpPr>
            <a:spLocks noGrp="1"/>
          </p:cNvSpPr>
          <p:nvPr>
            <p:ph type="subTitle" idx="1"/>
          </p:nvPr>
        </p:nvSpPr>
        <p:spPr>
          <a:xfrm>
            <a:off x="1428750" y="1143000"/>
            <a:ext cx="6229350" cy="3486150"/>
          </a:xfrm>
        </p:spPr>
        <p:txBody>
          <a:bodyPr>
            <a:noAutofit/>
          </a:bodyPr>
          <a:lstStyle/>
          <a:p>
            <a:pPr fontAlgn="ctr"/>
            <a:r>
              <a:rPr lang="en-US" b="1" dirty="0"/>
              <a:t>            </a:t>
            </a:r>
            <a:r>
              <a:rPr lang="en-US" dirty="0"/>
              <a:t> </a:t>
            </a:r>
            <a:br>
              <a:rPr lang="en-US" dirty="0">
                <a:solidFill>
                  <a:schemeClr val="tx1"/>
                </a:solidFill>
              </a:rPr>
            </a:br>
            <a:br>
              <a:rPr lang="en-US" dirty="0"/>
            </a:br>
            <a:r>
              <a:rPr lang="en-US" sz="2400" dirty="0"/>
              <a:t>Members shall not use or attempt to use their position on the Council to secure unwarranted privileges for themselves, any other person, or any entity.  </a:t>
            </a:r>
            <a:br>
              <a:rPr lang="en-US" sz="2700" dirty="0"/>
            </a:br>
            <a:endParaRPr lang="en-US" sz="2700" dirty="0"/>
          </a:p>
          <a:p>
            <a:r>
              <a:rPr lang="en-US" sz="2700" dirty="0"/>
              <a:t> </a:t>
            </a: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7F7F7F"/>
                </a:solidFill>
                <a:effectLst/>
                <a:uLnTx/>
                <a:uFillTx/>
                <a:latin typeface="Arial"/>
                <a:ea typeface="+mn-ea"/>
                <a:cs typeface="Arial"/>
              </a:rPr>
              <a:t>Privileged and Confidential</a:t>
            </a:r>
          </a:p>
        </p:txBody>
      </p:sp>
    </p:spTree>
    <p:extLst>
      <p:ext uri="{BB962C8B-B14F-4D97-AF65-F5344CB8AC3E}">
        <p14:creationId xmlns:p14="http://schemas.microsoft.com/office/powerpoint/2010/main" val="911537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Eligibility</a:t>
            </a:r>
          </a:p>
        </p:txBody>
      </p:sp>
      <p:sp>
        <p:nvSpPr>
          <p:cNvPr id="4" name="TextBox 3"/>
          <p:cNvSpPr txBox="1"/>
          <p:nvPr/>
        </p:nvSpPr>
        <p:spPr>
          <a:xfrm>
            <a:off x="1148209" y="999675"/>
            <a:ext cx="6921627" cy="3427605"/>
          </a:xfrm>
          <a:prstGeom prst="rect">
            <a:avLst/>
          </a:prstGeom>
          <a:noFill/>
        </p:spPr>
        <p:txBody>
          <a:bodyPr wrap="square" rtlCol="0">
            <a:spAutoFit/>
          </a:bodyPr>
          <a:lstStyle/>
          <a:p>
            <a:pPr defTabSz="684702">
              <a:spcAft>
                <a:spcPts val="960"/>
              </a:spcAft>
            </a:pPr>
            <a:r>
              <a:rPr lang="en-US" sz="1440" dirty="0">
                <a:solidFill>
                  <a:prstClr val="white"/>
                </a:solidFill>
                <a:latin typeface="Arial"/>
                <a:cs typeface="Arial" panose="020B0604020202020204" pitchFamily="34" charset="0"/>
              </a:rPr>
              <a:t>WEBSITE:  </a:t>
            </a:r>
            <a:r>
              <a:rPr lang="en-US" sz="1440" dirty="0" err="1">
                <a:solidFill>
                  <a:prstClr val="white"/>
                </a:solidFill>
                <a:latin typeface="Arial"/>
                <a:cs typeface="Arial" panose="020B0604020202020204" pitchFamily="34" charset="0"/>
              </a:rPr>
              <a:t>www.ny.gov</a:t>
            </a:r>
            <a:r>
              <a:rPr lang="en-US" sz="1440" dirty="0">
                <a:solidFill>
                  <a:prstClr val="white"/>
                </a:solidFill>
                <a:latin typeface="Arial"/>
                <a:cs typeface="Arial" panose="020B0604020202020204" pitchFamily="34" charset="0"/>
              </a:rPr>
              <a:t>/</a:t>
            </a:r>
            <a:r>
              <a:rPr lang="en-US" sz="1440" dirty="0" err="1">
                <a:solidFill>
                  <a:prstClr val="white"/>
                </a:solidFill>
                <a:latin typeface="Arial"/>
                <a:cs typeface="Arial" panose="020B0604020202020204" pitchFamily="34" charset="0"/>
              </a:rPr>
              <a:t>workforcedevelopment</a:t>
            </a:r>
            <a:endParaRPr lang="en-US" sz="1440" dirty="0">
              <a:solidFill>
                <a:prstClr val="white"/>
              </a:solidFill>
              <a:latin typeface="Arial"/>
            </a:endParaRPr>
          </a:p>
          <a:p>
            <a:pPr defTabSz="684702">
              <a:spcAft>
                <a:spcPts val="960"/>
              </a:spcAft>
            </a:pPr>
            <a:r>
              <a:rPr lang="en-US" sz="1440" dirty="0">
                <a:solidFill>
                  <a:prstClr val="white"/>
                </a:solidFill>
                <a:latin typeface="Arial"/>
              </a:rPr>
              <a:t>Successful applicants will have a clearly articulated proposal that addresses a workforce problem faced by the region and a comprehensive implementation strategy.   </a:t>
            </a:r>
          </a:p>
          <a:p>
            <a:pPr defTabSz="684702">
              <a:spcAft>
                <a:spcPts val="480"/>
              </a:spcAft>
            </a:pPr>
            <a:r>
              <a:rPr lang="en-US" sz="1440" dirty="0">
                <a:solidFill>
                  <a:prstClr val="white"/>
                </a:solidFill>
                <a:latin typeface="Arial"/>
              </a:rPr>
              <a:t>In addition, applications may be evaluated based on the following criteria:</a:t>
            </a:r>
          </a:p>
          <a:p>
            <a:pPr marL="228600" indent="-228600" defTabSz="684702">
              <a:spcBef>
                <a:spcPts val="480"/>
              </a:spcBef>
              <a:spcAft>
                <a:spcPts val="480"/>
              </a:spcAft>
              <a:buFont typeface="Arial" panose="020B0604020202020204" pitchFamily="34" charset="0"/>
              <a:buChar char="•"/>
            </a:pPr>
            <a:r>
              <a:rPr lang="en-US" sz="1440" dirty="0">
                <a:solidFill>
                  <a:prstClr val="white"/>
                </a:solidFill>
                <a:latin typeface="Arial"/>
              </a:rPr>
              <a:t>The role of local and regional partners;</a:t>
            </a:r>
          </a:p>
          <a:p>
            <a:pPr marL="228600" indent="-228600" defTabSz="684702">
              <a:spcBef>
                <a:spcPts val="480"/>
              </a:spcBef>
              <a:spcAft>
                <a:spcPts val="480"/>
              </a:spcAft>
              <a:buFont typeface="Arial" panose="020B0604020202020204" pitchFamily="34" charset="0"/>
              <a:buChar char="•"/>
            </a:pPr>
            <a:r>
              <a:rPr lang="en-US" sz="1440" dirty="0">
                <a:solidFill>
                  <a:prstClr val="white"/>
                </a:solidFill>
                <a:latin typeface="Arial"/>
              </a:rPr>
              <a:t>Project cost; the extent of leveraged funds;</a:t>
            </a:r>
          </a:p>
          <a:p>
            <a:pPr marL="228600" indent="-228600" defTabSz="684702">
              <a:spcBef>
                <a:spcPts val="480"/>
              </a:spcBef>
              <a:spcAft>
                <a:spcPts val="480"/>
              </a:spcAft>
              <a:buFont typeface="Arial" panose="020B0604020202020204" pitchFamily="34" charset="0"/>
              <a:buChar char="•"/>
            </a:pPr>
            <a:r>
              <a:rPr lang="en-US" sz="1440" dirty="0">
                <a:solidFill>
                  <a:prstClr val="white"/>
                </a:solidFill>
                <a:latin typeface="Arial"/>
              </a:rPr>
              <a:t>Performance targets that are measurable and achievable;</a:t>
            </a:r>
          </a:p>
          <a:p>
            <a:pPr marL="228600" indent="-228600" defTabSz="684702">
              <a:spcBef>
                <a:spcPts val="480"/>
              </a:spcBef>
              <a:spcAft>
                <a:spcPts val="480"/>
              </a:spcAft>
              <a:buFont typeface="Arial" panose="020B0604020202020204" pitchFamily="34" charset="0"/>
              <a:buChar char="•"/>
            </a:pPr>
            <a:r>
              <a:rPr lang="en-US" sz="1440" dirty="0">
                <a:solidFill>
                  <a:prstClr val="white"/>
                </a:solidFill>
                <a:latin typeface="Arial"/>
              </a:rPr>
              <a:t>Transferable nature of the training or accreditation;</a:t>
            </a:r>
          </a:p>
          <a:p>
            <a:pPr marL="228600" indent="-228600" defTabSz="684702">
              <a:spcBef>
                <a:spcPts val="480"/>
              </a:spcBef>
              <a:spcAft>
                <a:spcPts val="480"/>
              </a:spcAft>
              <a:buFont typeface="Arial" panose="020B0604020202020204" pitchFamily="34" charset="0"/>
              <a:buChar char="•"/>
            </a:pPr>
            <a:r>
              <a:rPr lang="en-US" sz="1440" dirty="0">
                <a:solidFill>
                  <a:prstClr val="white"/>
                </a:solidFill>
                <a:latin typeface="Arial"/>
              </a:rPr>
              <a:t>Description of any public/private partnerships and how they will expand workplace learning.</a:t>
            </a:r>
          </a:p>
        </p:txBody>
      </p:sp>
    </p:spTree>
    <p:extLst>
      <p:ext uri="{BB962C8B-B14F-4D97-AF65-F5344CB8AC3E}">
        <p14:creationId xmlns:p14="http://schemas.microsoft.com/office/powerpoint/2010/main" val="341594370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2700" dirty="0"/>
              <a:t> Confidential Information</a:t>
            </a:r>
          </a:p>
        </p:txBody>
      </p:sp>
      <p:sp>
        <p:nvSpPr>
          <p:cNvPr id="3" name="Subtitle 2"/>
          <p:cNvSpPr>
            <a:spLocks noGrp="1"/>
          </p:cNvSpPr>
          <p:nvPr>
            <p:ph type="subTitle" idx="1"/>
          </p:nvPr>
        </p:nvSpPr>
        <p:spPr>
          <a:xfrm>
            <a:off x="1428750" y="1143000"/>
            <a:ext cx="6229350" cy="3486150"/>
          </a:xfrm>
        </p:spPr>
        <p:txBody>
          <a:bodyPr>
            <a:noAutofit/>
          </a:bodyPr>
          <a:lstStyle/>
          <a:p>
            <a:pPr fontAlgn="ctr"/>
            <a:r>
              <a:rPr lang="en-US" b="1" dirty="0"/>
              <a:t>            </a:t>
            </a:r>
            <a:r>
              <a:rPr lang="en-US" dirty="0"/>
              <a:t> </a:t>
            </a:r>
            <a:br>
              <a:rPr lang="en-US" dirty="0">
                <a:solidFill>
                  <a:schemeClr val="tx1"/>
                </a:solidFill>
              </a:rPr>
            </a:br>
            <a:br>
              <a:rPr lang="en-US" dirty="0"/>
            </a:br>
            <a:r>
              <a:rPr lang="en-US" sz="2400" dirty="0"/>
              <a:t>Members shall </a:t>
            </a:r>
            <a:r>
              <a:rPr lang="en-US" sz="2400"/>
              <a:t>not disclose </a:t>
            </a:r>
            <a:r>
              <a:rPr lang="en-US" sz="2400" dirty="0"/>
              <a:t>information obtained as a result of Council membership that is not otherwise public, and shall not use information to further their own interests or those of another Member or Relative. </a:t>
            </a:r>
            <a:br>
              <a:rPr lang="en-US" sz="2700" dirty="0"/>
            </a:br>
            <a:endParaRPr lang="en-US" sz="2700" dirty="0"/>
          </a:p>
          <a:p>
            <a:r>
              <a:rPr lang="en-US" sz="2700" dirty="0"/>
              <a:t> </a:t>
            </a: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7F7F7F"/>
                </a:solidFill>
                <a:effectLst/>
                <a:uLnTx/>
                <a:uFillTx/>
                <a:latin typeface="Arial"/>
                <a:ea typeface="+mn-ea"/>
                <a:cs typeface="Arial"/>
              </a:rPr>
              <a:t>Privileged and Confidential</a:t>
            </a:r>
          </a:p>
        </p:txBody>
      </p:sp>
    </p:spTree>
    <p:extLst>
      <p:ext uri="{BB962C8B-B14F-4D97-AF65-F5344CB8AC3E}">
        <p14:creationId xmlns:p14="http://schemas.microsoft.com/office/powerpoint/2010/main" val="346891774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br>
              <a:rPr lang="en-US" sz="750" dirty="0"/>
            </a:br>
            <a:r>
              <a:rPr lang="en-US" dirty="0"/>
              <a:t>Questions?</a:t>
            </a:r>
          </a:p>
        </p:txBody>
      </p:sp>
      <p:sp>
        <p:nvSpPr>
          <p:cNvPr id="3" name="Subtitle 2"/>
          <p:cNvSpPr>
            <a:spLocks noGrp="1"/>
          </p:cNvSpPr>
          <p:nvPr>
            <p:ph type="subTitle" idx="1"/>
          </p:nvPr>
        </p:nvSpPr>
        <p:spPr>
          <a:xfrm>
            <a:off x="1485900" y="1200150"/>
            <a:ext cx="6172200" cy="3200400"/>
          </a:xfrm>
        </p:spPr>
        <p:txBody>
          <a:bodyPr>
            <a:normAutofit/>
          </a:bodyPr>
          <a:lstStyle/>
          <a:p>
            <a:endParaRPr lang="en-US" sz="1500" dirty="0"/>
          </a:p>
          <a:p>
            <a:r>
              <a:rPr lang="en-US" sz="1500" dirty="0"/>
              <a:t>At ESD:</a:t>
            </a:r>
            <a:br>
              <a:rPr lang="en-US" sz="1500" dirty="0"/>
            </a:br>
            <a:endParaRPr lang="en-US" sz="1500" dirty="0"/>
          </a:p>
          <a:p>
            <a:r>
              <a:rPr lang="en-US" sz="1500" dirty="0"/>
              <a:t>Goldie Weixel</a:t>
            </a:r>
          </a:p>
          <a:p>
            <a:r>
              <a:rPr lang="en-US" sz="1500" dirty="0">
                <a:hlinkClick r:id="rId3"/>
              </a:rPr>
              <a:t>goldie.weixel@esd.ny.gov</a:t>
            </a:r>
            <a:endParaRPr lang="en-US" sz="1500" dirty="0"/>
          </a:p>
          <a:p>
            <a:r>
              <a:rPr lang="en-US" sz="1500" dirty="0"/>
              <a:t>212-803-3773</a:t>
            </a:r>
          </a:p>
          <a:p>
            <a:r>
              <a:rPr lang="en-US" sz="1500" dirty="0">
                <a:hlinkClick r:id="rId4"/>
              </a:rPr>
              <a:t>Ethics@esd.ny.gov</a:t>
            </a:r>
            <a:br>
              <a:rPr lang="en-US" sz="1500" dirty="0"/>
            </a:br>
            <a:endParaRPr lang="en-US" sz="1500" dirty="0"/>
          </a:p>
          <a:p>
            <a:endParaRPr lang="en-US"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7750" y="685800"/>
            <a:ext cx="1771650" cy="1943100"/>
          </a:xfrm>
          <a:prstGeom prst="rect">
            <a:avLst/>
          </a:prstGeom>
        </p:spPr>
      </p:pic>
      <p:sp>
        <p:nvSpPr>
          <p:cNvPr id="5" name="Footer Placeholder 4"/>
          <p:cNvSpPr>
            <a:spLocks noGrp="1"/>
          </p:cNvSpPr>
          <p:nvPr>
            <p:ph type="ftr" sz="quarter" idx="11"/>
          </p:nvPr>
        </p:nvSpPr>
        <p:spPr>
          <a:xfrm>
            <a:off x="1371600" y="4514850"/>
            <a:ext cx="4453218" cy="273844"/>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7F7F7F"/>
                </a:solidFill>
                <a:effectLst/>
                <a:uLnTx/>
                <a:uFillTx/>
                <a:latin typeface="Arial"/>
                <a:ea typeface="+mn-ea"/>
                <a:cs typeface="Arial"/>
              </a:rPr>
              <a:t>Privileged and Confidential</a:t>
            </a:r>
          </a:p>
        </p:txBody>
      </p:sp>
    </p:spTree>
    <p:extLst>
      <p:ext uri="{BB962C8B-B14F-4D97-AF65-F5344CB8AC3E}">
        <p14:creationId xmlns:p14="http://schemas.microsoft.com/office/powerpoint/2010/main" val="5566906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700" dirty="0"/>
              <a:t>Concluding Remarks</a:t>
            </a:r>
          </a:p>
        </p:txBody>
      </p:sp>
      <p:sp>
        <p:nvSpPr>
          <p:cNvPr id="5" name="Text Placeholder 2"/>
          <p:cNvSpPr>
            <a:spLocks noGrp="1"/>
          </p:cNvSpPr>
          <p:nvPr>
            <p:ph type="body" idx="1"/>
          </p:nvPr>
        </p:nvSpPr>
        <p:spPr>
          <a:xfrm>
            <a:off x="457199" y="3632200"/>
            <a:ext cx="4241801" cy="753052"/>
          </a:xfrm>
        </p:spPr>
        <p:txBody>
          <a:bodyPr>
            <a:normAutofit/>
          </a:bodyPr>
          <a:lstStyle/>
          <a:p>
            <a:r>
              <a:rPr lang="en-US" dirty="0"/>
              <a:t>Havidán Rodríguez </a:t>
            </a:r>
          </a:p>
          <a:p>
            <a:r>
              <a:rPr lang="en-US" dirty="0"/>
              <a:t>CREDC Co- Chairs</a:t>
            </a:r>
          </a:p>
        </p:txBody>
      </p:sp>
    </p:spTree>
    <p:extLst>
      <p:ext uri="{BB962C8B-B14F-4D97-AF65-F5344CB8AC3E}">
        <p14:creationId xmlns:p14="http://schemas.microsoft.com/office/powerpoint/2010/main" val="12914998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60548"/>
            <a:ext cx="4241800" cy="1698624"/>
          </a:xfrm>
        </p:spPr>
        <p:txBody>
          <a:bodyPr>
            <a:normAutofit fontScale="90000"/>
          </a:bodyPr>
          <a:lstStyle/>
          <a:p>
            <a:r>
              <a:rPr lang="en-US" dirty="0"/>
              <a:t>Public Comments/</a:t>
            </a:r>
            <a:br>
              <a:rPr lang="en-US" dirty="0"/>
            </a:br>
            <a:r>
              <a:rPr lang="en-US" dirty="0"/>
              <a:t>Questions</a:t>
            </a:r>
          </a:p>
        </p:txBody>
      </p:sp>
      <p:sp>
        <p:nvSpPr>
          <p:cNvPr id="4" name="Text Placeholder 3"/>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13652838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199" y="1841500"/>
            <a:ext cx="8229601" cy="1597581"/>
          </a:xfrm>
        </p:spPr>
        <p:txBody>
          <a:bodyPr>
            <a:normAutofit/>
          </a:bodyPr>
          <a:lstStyle/>
          <a:p>
            <a:pPr algn="ctr"/>
            <a:r>
              <a:rPr lang="en-US" sz="8000" dirty="0"/>
              <a:t>Thank You!</a:t>
            </a:r>
          </a:p>
        </p:txBody>
      </p:sp>
    </p:spTree>
    <p:extLst>
      <p:ext uri="{BB962C8B-B14F-4D97-AF65-F5344CB8AC3E}">
        <p14:creationId xmlns:p14="http://schemas.microsoft.com/office/powerpoint/2010/main" val="1846689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Workforce Funding Options</a:t>
            </a:r>
          </a:p>
        </p:txBody>
      </p:sp>
      <p:sp>
        <p:nvSpPr>
          <p:cNvPr id="4" name="TextBox 3"/>
          <p:cNvSpPr txBox="1"/>
          <p:nvPr/>
        </p:nvSpPr>
        <p:spPr>
          <a:xfrm>
            <a:off x="1224467" y="985588"/>
            <a:ext cx="6921627" cy="3302955"/>
          </a:xfrm>
          <a:prstGeom prst="rect">
            <a:avLst/>
          </a:prstGeom>
          <a:noFill/>
        </p:spPr>
        <p:txBody>
          <a:bodyPr wrap="square" rtlCol="0">
            <a:spAutoFit/>
          </a:bodyPr>
          <a:lstStyle/>
          <a:p>
            <a:pPr defTabSz="684702">
              <a:spcAft>
                <a:spcPts val="800"/>
              </a:spcAft>
            </a:pPr>
            <a:r>
              <a:rPr lang="en-US" sz="1600" b="1" dirty="0">
                <a:solidFill>
                  <a:prstClr val="white"/>
                </a:solidFill>
                <a:latin typeface="Arial"/>
              </a:rPr>
              <a:t>Public-Private Partnerships to Advance 21st Century Skills (SUNY / CUNY)</a:t>
            </a:r>
          </a:p>
          <a:p>
            <a:pPr marL="342351" lvl="1" defTabSz="684702"/>
            <a:r>
              <a:rPr lang="en-US" sz="1280" dirty="0">
                <a:solidFill>
                  <a:prstClr val="white"/>
                </a:solidFill>
                <a:latin typeface="Arial"/>
              </a:rPr>
              <a:t>A mix of capital and operational funding to expand the infrastructure and capacity of SUNY and CUNY to produce skilled talent that meets the needs of regional employers. </a:t>
            </a:r>
          </a:p>
          <a:p>
            <a:pPr marL="342351" lvl="1" defTabSz="684702"/>
            <a:endParaRPr lang="en-US" sz="1280" dirty="0">
              <a:solidFill>
                <a:prstClr val="white"/>
              </a:solidFill>
              <a:latin typeface="Arial"/>
            </a:endParaRPr>
          </a:p>
          <a:p>
            <a:pPr marL="342351" lvl="1" defTabSz="684702"/>
            <a:r>
              <a:rPr lang="en-US" sz="1280" dirty="0">
                <a:solidFill>
                  <a:prstClr val="white"/>
                </a:solidFill>
                <a:latin typeface="Arial"/>
              </a:rPr>
              <a:t>Four SUNY / CUNY programs that provide funding for:</a:t>
            </a:r>
          </a:p>
          <a:p>
            <a:pPr marL="570951" lvl="1" indent="-228600" defTabSz="684702">
              <a:spcBef>
                <a:spcPts val="480"/>
              </a:spcBef>
              <a:spcAft>
                <a:spcPts val="480"/>
              </a:spcAft>
              <a:buFont typeface="Arial" panose="020B0604020202020204" pitchFamily="34" charset="0"/>
              <a:buChar char="•"/>
            </a:pPr>
            <a:r>
              <a:rPr lang="en-US" sz="1280" dirty="0">
                <a:solidFill>
                  <a:prstClr val="white"/>
                </a:solidFill>
                <a:latin typeface="Arial"/>
              </a:rPr>
              <a:t>SUNY / CUNY 2020:  Capital costs including building of classroom / training lab space; technology upgrades; equipment purchases</a:t>
            </a:r>
          </a:p>
          <a:p>
            <a:pPr marL="570951" lvl="1" indent="-228600" defTabSz="684702">
              <a:spcBef>
                <a:spcPts val="480"/>
              </a:spcBef>
              <a:spcAft>
                <a:spcPts val="480"/>
              </a:spcAft>
              <a:buFont typeface="Arial" panose="020B0604020202020204" pitchFamily="34" charset="0"/>
              <a:buChar char="•"/>
            </a:pPr>
            <a:r>
              <a:rPr lang="en-US" sz="1280" dirty="0">
                <a:solidFill>
                  <a:prstClr val="white"/>
                </a:solidFill>
                <a:latin typeface="Arial"/>
              </a:rPr>
              <a:t>Job Linkage:  Industry-engaged curriculum development, data analysis, or experiential learning in regionally significant or growing industries</a:t>
            </a:r>
          </a:p>
          <a:p>
            <a:pPr marL="570951" lvl="1" indent="-228600" defTabSz="684702">
              <a:spcBef>
                <a:spcPts val="480"/>
              </a:spcBef>
              <a:spcAft>
                <a:spcPts val="480"/>
              </a:spcAft>
              <a:buFont typeface="Arial" panose="020B0604020202020204" pitchFamily="34" charset="0"/>
              <a:buChar char="•"/>
            </a:pPr>
            <a:r>
              <a:rPr lang="en-US" sz="1280" dirty="0">
                <a:solidFill>
                  <a:prstClr val="white"/>
                </a:solidFill>
                <a:latin typeface="Arial"/>
              </a:rPr>
              <a:t>Workforce Development:  Business/industry-partnered training workshops</a:t>
            </a:r>
          </a:p>
          <a:p>
            <a:pPr marL="570951" lvl="1" indent="-228600" defTabSz="684702">
              <a:spcBef>
                <a:spcPts val="480"/>
              </a:spcBef>
              <a:spcAft>
                <a:spcPts val="480"/>
              </a:spcAft>
              <a:buFont typeface="Arial" panose="020B0604020202020204" pitchFamily="34" charset="0"/>
              <a:buChar char="•"/>
            </a:pPr>
            <a:r>
              <a:rPr lang="en-US" sz="1280" dirty="0">
                <a:solidFill>
                  <a:prstClr val="white"/>
                </a:solidFill>
                <a:latin typeface="Arial"/>
              </a:rPr>
              <a:t>Apprenticeship Program:  Development and operation of Registered Apprenticeship programs in growing or in-demand industries</a:t>
            </a:r>
          </a:p>
        </p:txBody>
      </p:sp>
    </p:spTree>
    <p:extLst>
      <p:ext uri="{BB962C8B-B14F-4D97-AF65-F5344CB8AC3E}">
        <p14:creationId xmlns:p14="http://schemas.microsoft.com/office/powerpoint/2010/main" val="358543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Workforce Funding Options</a:t>
            </a:r>
          </a:p>
        </p:txBody>
      </p:sp>
      <p:sp>
        <p:nvSpPr>
          <p:cNvPr id="4" name="TextBox 3"/>
          <p:cNvSpPr txBox="1"/>
          <p:nvPr/>
        </p:nvSpPr>
        <p:spPr>
          <a:xfrm>
            <a:off x="1213027" y="1156952"/>
            <a:ext cx="6921627" cy="2942857"/>
          </a:xfrm>
          <a:prstGeom prst="rect">
            <a:avLst/>
          </a:prstGeom>
          <a:noFill/>
        </p:spPr>
        <p:txBody>
          <a:bodyPr wrap="square" rtlCol="0">
            <a:spAutoFit/>
          </a:bodyPr>
          <a:lstStyle/>
          <a:p>
            <a:pPr defTabSz="684702">
              <a:spcAft>
                <a:spcPts val="800"/>
              </a:spcAft>
            </a:pPr>
            <a:r>
              <a:rPr lang="en-US" sz="1600" b="1" dirty="0">
                <a:solidFill>
                  <a:prstClr val="white"/>
                </a:solidFill>
                <a:latin typeface="Arial"/>
              </a:rPr>
              <a:t>Employer-Driven Skills (ESD, DOL, NYSERDA)</a:t>
            </a:r>
          </a:p>
          <a:p>
            <a:pPr marL="342351" lvl="1" defTabSz="684702"/>
            <a:r>
              <a:rPr lang="en-US" sz="1440" dirty="0">
                <a:solidFill>
                  <a:prstClr val="white"/>
                </a:solidFill>
                <a:latin typeface="Arial"/>
              </a:rPr>
              <a:t>Funding will expand employer investment in a skilled workforce pipeline. </a:t>
            </a:r>
          </a:p>
          <a:p>
            <a:pPr marL="342351" lvl="1" defTabSz="684702"/>
            <a:endParaRPr lang="en-US" sz="1440" dirty="0">
              <a:solidFill>
                <a:prstClr val="white"/>
              </a:solidFill>
              <a:latin typeface="Arial"/>
            </a:endParaRPr>
          </a:p>
          <a:p>
            <a:pPr marL="342351" lvl="1" defTabSz="684702"/>
            <a:r>
              <a:rPr lang="en-US" sz="1440" dirty="0">
                <a:solidFill>
                  <a:prstClr val="white"/>
                </a:solidFill>
                <a:latin typeface="Arial"/>
              </a:rPr>
              <a:t>ESD Employee Training Incentive Program previously was included in REDC CFA process, and incents employers to invest in incumbent worker training</a:t>
            </a:r>
          </a:p>
          <a:p>
            <a:pPr marL="342351" lvl="1" defTabSz="684702"/>
            <a:endParaRPr lang="en-US" sz="1440" dirty="0">
              <a:solidFill>
                <a:prstClr val="white"/>
              </a:solidFill>
              <a:latin typeface="Arial"/>
            </a:endParaRPr>
          </a:p>
          <a:p>
            <a:pPr marL="342351" lvl="1" defTabSz="684702"/>
            <a:r>
              <a:rPr lang="en-US" sz="1440" dirty="0">
                <a:solidFill>
                  <a:prstClr val="white"/>
                </a:solidFill>
                <a:latin typeface="Arial"/>
              </a:rPr>
              <a:t>NYS Department of Labor (DOL) Unemployed/Underemployed Worker Training program funds efforts to support full or part-time employment for unemployed or underemployed works</a:t>
            </a:r>
          </a:p>
          <a:p>
            <a:pPr marL="342351" lvl="1" defTabSz="684702"/>
            <a:endParaRPr lang="en-US" sz="1440" dirty="0">
              <a:solidFill>
                <a:prstClr val="white"/>
              </a:solidFill>
              <a:latin typeface="Arial"/>
            </a:endParaRPr>
          </a:p>
          <a:p>
            <a:pPr marL="342351" lvl="1" defTabSz="684702">
              <a:spcBef>
                <a:spcPts val="480"/>
              </a:spcBef>
              <a:spcAft>
                <a:spcPts val="480"/>
              </a:spcAft>
            </a:pPr>
            <a:r>
              <a:rPr lang="en-US" sz="1440" dirty="0">
                <a:solidFill>
                  <a:prstClr val="white"/>
                </a:solidFill>
                <a:latin typeface="Arial"/>
              </a:rPr>
              <a:t>New York State Energy Research Development Authority (NYSERDA) funds focus on building operations and maintenance programs</a:t>
            </a:r>
          </a:p>
        </p:txBody>
      </p:sp>
    </p:spTree>
    <p:extLst>
      <p:ext uri="{BB962C8B-B14F-4D97-AF65-F5344CB8AC3E}">
        <p14:creationId xmlns:p14="http://schemas.microsoft.com/office/powerpoint/2010/main" val="3704088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Workforce Funding Options</a:t>
            </a:r>
          </a:p>
        </p:txBody>
      </p:sp>
      <p:sp>
        <p:nvSpPr>
          <p:cNvPr id="4" name="TextBox 3"/>
          <p:cNvSpPr txBox="1"/>
          <p:nvPr/>
        </p:nvSpPr>
        <p:spPr>
          <a:xfrm>
            <a:off x="1213027" y="1156952"/>
            <a:ext cx="6921627" cy="2949205"/>
          </a:xfrm>
          <a:prstGeom prst="rect">
            <a:avLst/>
          </a:prstGeom>
          <a:noFill/>
        </p:spPr>
        <p:txBody>
          <a:bodyPr wrap="square" rtlCol="0">
            <a:spAutoFit/>
          </a:bodyPr>
          <a:lstStyle/>
          <a:p>
            <a:pPr defTabSz="684702">
              <a:spcAft>
                <a:spcPts val="800"/>
              </a:spcAft>
            </a:pPr>
            <a:r>
              <a:rPr lang="en-US" sz="1600" b="1" dirty="0">
                <a:solidFill>
                  <a:prstClr val="white"/>
                </a:solidFill>
                <a:latin typeface="Arial"/>
              </a:rPr>
              <a:t>Workforce Solutions (DOL, Pay for Success)</a:t>
            </a:r>
          </a:p>
          <a:p>
            <a:pPr marL="342351" lvl="1" defTabSz="684702">
              <a:spcAft>
                <a:spcPts val="800"/>
              </a:spcAft>
            </a:pPr>
            <a:r>
              <a:rPr lang="en-US" sz="1348" dirty="0">
                <a:solidFill>
                  <a:prstClr val="white"/>
                </a:solidFill>
                <a:latin typeface="Arial"/>
              </a:rPr>
              <a:t>Provide flexible funding for innovative workforce development projects. Funds will support strategic regional efforts that meet businesses workforce challenges including: </a:t>
            </a:r>
          </a:p>
          <a:p>
            <a:pPr marL="570951" lvl="1" indent="-228600" defTabSz="684702">
              <a:spcAft>
                <a:spcPts val="800"/>
              </a:spcAft>
              <a:buFont typeface="Arial" panose="020B0604020202020204" pitchFamily="34" charset="0"/>
              <a:buChar char="•"/>
            </a:pPr>
            <a:r>
              <a:rPr lang="en-US" sz="1348" dirty="0">
                <a:solidFill>
                  <a:prstClr val="white"/>
                </a:solidFill>
                <a:latin typeface="Arial"/>
              </a:rPr>
              <a:t>Addressing long-term industry needs</a:t>
            </a:r>
          </a:p>
          <a:p>
            <a:pPr marL="570951" lvl="1" indent="-228600" defTabSz="684702">
              <a:spcAft>
                <a:spcPts val="800"/>
              </a:spcAft>
              <a:buFont typeface="Arial" panose="020B0604020202020204" pitchFamily="34" charset="0"/>
              <a:buChar char="•"/>
            </a:pPr>
            <a:r>
              <a:rPr lang="en-US" sz="1348" dirty="0">
                <a:solidFill>
                  <a:prstClr val="white"/>
                </a:solidFill>
                <a:latin typeface="Arial"/>
              </a:rPr>
              <a:t>Improve regional talent pipelines</a:t>
            </a:r>
          </a:p>
          <a:p>
            <a:pPr marL="570951" lvl="1" indent="-228600" defTabSz="684702">
              <a:spcAft>
                <a:spcPts val="800"/>
              </a:spcAft>
              <a:buFont typeface="Arial" panose="020B0604020202020204" pitchFamily="34" charset="0"/>
              <a:buChar char="•"/>
            </a:pPr>
            <a:r>
              <a:rPr lang="en-US" sz="1348" dirty="0">
                <a:solidFill>
                  <a:prstClr val="white"/>
                </a:solidFill>
                <a:latin typeface="Arial"/>
              </a:rPr>
              <a:t>Enhance flexibility and adaptability of local workforce entities, and </a:t>
            </a:r>
          </a:p>
          <a:p>
            <a:pPr marL="570951" lvl="1" indent="-228600" defTabSz="684702">
              <a:spcAft>
                <a:spcPts val="800"/>
              </a:spcAft>
              <a:buFont typeface="Arial" panose="020B0604020202020204" pitchFamily="34" charset="0"/>
              <a:buChar char="•"/>
            </a:pPr>
            <a:r>
              <a:rPr lang="en-US" sz="1348" dirty="0">
                <a:solidFill>
                  <a:prstClr val="white"/>
                </a:solidFill>
                <a:latin typeface="Arial"/>
              </a:rPr>
              <a:t>Expand apprenticeships. </a:t>
            </a:r>
          </a:p>
          <a:p>
            <a:pPr marL="342351" lvl="1" defTabSz="684702">
              <a:spcBef>
                <a:spcPts val="960"/>
              </a:spcBef>
              <a:spcAft>
                <a:spcPts val="800"/>
              </a:spcAft>
            </a:pPr>
            <a:r>
              <a:rPr lang="en-US" sz="1348" dirty="0">
                <a:solidFill>
                  <a:prstClr val="white"/>
                </a:solidFill>
                <a:latin typeface="Arial"/>
              </a:rPr>
              <a:t>Some funds (Pay for Success) subject to requirement that individuals trained remain in jobs for at least 6 months to receive full state funding.</a:t>
            </a:r>
            <a:endParaRPr lang="en-US" sz="1280" dirty="0">
              <a:solidFill>
                <a:prstClr val="white"/>
              </a:solidFill>
              <a:latin typeface="Arial"/>
            </a:endParaRPr>
          </a:p>
        </p:txBody>
      </p:sp>
    </p:spTree>
    <p:extLst>
      <p:ext uri="{BB962C8B-B14F-4D97-AF65-F5344CB8AC3E}">
        <p14:creationId xmlns:p14="http://schemas.microsoft.com/office/powerpoint/2010/main" val="23691753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Examples of Potential Projects</a:t>
            </a:r>
          </a:p>
        </p:txBody>
      </p:sp>
      <p:sp>
        <p:nvSpPr>
          <p:cNvPr id="4" name="TextBox 3"/>
          <p:cNvSpPr txBox="1"/>
          <p:nvPr/>
        </p:nvSpPr>
        <p:spPr>
          <a:xfrm>
            <a:off x="1213027" y="1156952"/>
            <a:ext cx="6921627" cy="2727926"/>
          </a:xfrm>
          <a:prstGeom prst="rect">
            <a:avLst/>
          </a:prstGeom>
          <a:noFill/>
        </p:spPr>
        <p:txBody>
          <a:bodyPr wrap="square" rtlCol="0">
            <a:spAutoFit/>
          </a:bodyPr>
          <a:lstStyle/>
          <a:p>
            <a:pPr marL="228600" indent="-228600" defTabSz="684702">
              <a:spcBef>
                <a:spcPts val="480"/>
              </a:spcBef>
              <a:spcAft>
                <a:spcPts val="480"/>
              </a:spcAft>
              <a:buFont typeface="Wingdings" panose="05000000000000000000" pitchFamily="2" charset="2"/>
              <a:buChar char="Ø"/>
            </a:pPr>
            <a:r>
              <a:rPr lang="en-US" sz="1440" dirty="0">
                <a:solidFill>
                  <a:prstClr val="white"/>
                </a:solidFill>
                <a:latin typeface="Arial"/>
                <a:cs typeface="Arial" panose="020B0604020202020204" pitchFamily="34" charset="0"/>
              </a:rPr>
              <a:t>WEBSITE:  </a:t>
            </a:r>
            <a:r>
              <a:rPr lang="en-US" sz="1440" dirty="0" err="1">
                <a:solidFill>
                  <a:prstClr val="white"/>
                </a:solidFill>
                <a:latin typeface="Arial"/>
                <a:cs typeface="Arial" panose="020B0604020202020204" pitchFamily="34" charset="0"/>
              </a:rPr>
              <a:t>www.ny.gov</a:t>
            </a:r>
            <a:r>
              <a:rPr lang="en-US" sz="1440" dirty="0">
                <a:solidFill>
                  <a:prstClr val="white"/>
                </a:solidFill>
                <a:latin typeface="Arial"/>
                <a:cs typeface="Arial" panose="020B0604020202020204" pitchFamily="34" charset="0"/>
              </a:rPr>
              <a:t>/</a:t>
            </a:r>
            <a:r>
              <a:rPr lang="en-US" sz="1440" dirty="0" err="1">
                <a:solidFill>
                  <a:prstClr val="white"/>
                </a:solidFill>
                <a:latin typeface="Arial"/>
                <a:cs typeface="Arial" panose="020B0604020202020204" pitchFamily="34" charset="0"/>
              </a:rPr>
              <a:t>workforcedevelopment</a:t>
            </a:r>
            <a:endParaRPr lang="en-US" sz="1440" dirty="0">
              <a:solidFill>
                <a:prstClr val="white"/>
              </a:solidFill>
              <a:latin typeface="Arial"/>
            </a:endParaRPr>
          </a:p>
          <a:p>
            <a:pPr marL="228600" indent="-228600" defTabSz="684702">
              <a:spcBef>
                <a:spcPts val="480"/>
              </a:spcBef>
              <a:spcAft>
                <a:spcPts val="480"/>
              </a:spcAft>
              <a:buFont typeface="Wingdings" panose="05000000000000000000" pitchFamily="2" charset="2"/>
              <a:buChar char="Ø"/>
            </a:pPr>
            <a:r>
              <a:rPr lang="en-US" sz="1440" dirty="0">
                <a:solidFill>
                  <a:prstClr val="white"/>
                </a:solidFill>
                <a:latin typeface="Arial"/>
              </a:rPr>
              <a:t>Workforce development and innovation in college and university settings; </a:t>
            </a:r>
          </a:p>
          <a:p>
            <a:pPr marL="228600" indent="-228600" defTabSz="684702">
              <a:spcBef>
                <a:spcPts val="480"/>
              </a:spcBef>
              <a:spcAft>
                <a:spcPts val="480"/>
              </a:spcAft>
              <a:buFont typeface="Wingdings" panose="05000000000000000000" pitchFamily="2" charset="2"/>
              <a:buChar char="Ø"/>
            </a:pPr>
            <a:r>
              <a:rPr lang="en-US" sz="1440" dirty="0">
                <a:solidFill>
                  <a:prstClr val="white"/>
                </a:solidFill>
                <a:latin typeface="Arial"/>
              </a:rPr>
              <a:t>Opportunities for populations which traditionally face barriers to career advancement, including women and young workers, ex-offenders, veterans, immigrants, refugees, and persons with special needs;</a:t>
            </a:r>
          </a:p>
          <a:p>
            <a:pPr marL="228600" indent="-228600" defTabSz="684702">
              <a:spcBef>
                <a:spcPts val="480"/>
              </a:spcBef>
              <a:spcAft>
                <a:spcPts val="480"/>
              </a:spcAft>
              <a:buFont typeface="Wingdings" panose="05000000000000000000" pitchFamily="2" charset="2"/>
              <a:buChar char="Ø"/>
            </a:pPr>
            <a:r>
              <a:rPr lang="en-US" sz="1440" dirty="0">
                <a:solidFill>
                  <a:prstClr val="white"/>
                </a:solidFill>
                <a:latin typeface="Arial"/>
              </a:rPr>
              <a:t>Projects addressing worker dislocation due to foreign competition;</a:t>
            </a:r>
          </a:p>
          <a:p>
            <a:pPr marL="228600" indent="-228600" defTabSz="684702">
              <a:spcBef>
                <a:spcPts val="480"/>
              </a:spcBef>
              <a:spcAft>
                <a:spcPts val="480"/>
              </a:spcAft>
              <a:buFont typeface="Wingdings" panose="05000000000000000000" pitchFamily="2" charset="2"/>
              <a:buChar char="Ø"/>
            </a:pPr>
            <a:r>
              <a:rPr lang="en-US" sz="1440" dirty="0">
                <a:solidFill>
                  <a:prstClr val="white"/>
                </a:solidFill>
                <a:latin typeface="Arial"/>
              </a:rPr>
              <a:t>Development and operation of programs that award recognized credentials to program graduates (e.g., apprenticeships, certifications, etc.);</a:t>
            </a:r>
          </a:p>
          <a:p>
            <a:pPr marL="228600" indent="-228600" defTabSz="684702">
              <a:spcBef>
                <a:spcPts val="480"/>
              </a:spcBef>
              <a:spcAft>
                <a:spcPts val="480"/>
              </a:spcAft>
              <a:buFont typeface="Wingdings" panose="05000000000000000000" pitchFamily="2" charset="2"/>
              <a:buChar char="Ø"/>
            </a:pPr>
            <a:r>
              <a:rPr lang="en-US" sz="1440" dirty="0">
                <a:solidFill>
                  <a:prstClr val="white"/>
                </a:solidFill>
                <a:latin typeface="Arial"/>
              </a:rPr>
              <a:t>Curriculum development for career- or job-specific purposes.</a:t>
            </a:r>
          </a:p>
        </p:txBody>
      </p:sp>
    </p:spTree>
    <p:extLst>
      <p:ext uri="{BB962C8B-B14F-4D97-AF65-F5344CB8AC3E}">
        <p14:creationId xmlns:p14="http://schemas.microsoft.com/office/powerpoint/2010/main" val="3101973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84F5F7-590F-064C-983A-EA6F15FB430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8" name="Shape 176">
            <a:extLst>
              <a:ext uri="{FF2B5EF4-FFF2-40B4-BE49-F238E27FC236}">
                <a16:creationId xmlns:a16="http://schemas.microsoft.com/office/drawing/2014/main" id="{F1157804-3AF1-DB44-A646-51DCC0EF20AE}"/>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7" name="Shape 176">
            <a:extLst>
              <a:ext uri="{FF2B5EF4-FFF2-40B4-BE49-F238E27FC236}">
                <a16:creationId xmlns:a16="http://schemas.microsoft.com/office/drawing/2014/main" id="{747752ED-90B8-694B-93FE-1CB335FBF0B8}"/>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3" name="Content Placeholder 2"/>
          <p:cNvSpPr>
            <a:spLocks noGrp="1"/>
          </p:cNvSpPr>
          <p:nvPr>
            <p:ph idx="1"/>
          </p:nvPr>
        </p:nvSpPr>
        <p:spPr>
          <a:xfrm>
            <a:off x="479278" y="1892211"/>
            <a:ext cx="8185445" cy="1359078"/>
          </a:xfrm>
        </p:spPr>
        <p:txBody>
          <a:bodyPr>
            <a:normAutofit fontScale="55000" lnSpcReduction="20000"/>
          </a:bodyPr>
          <a:lstStyle/>
          <a:p>
            <a:pPr algn="ctr"/>
            <a:r>
              <a:rPr lang="en-US" sz="4774" b="1" dirty="0"/>
              <a:t>QUESTIONS?</a:t>
            </a:r>
          </a:p>
          <a:p>
            <a:pPr algn="ctr"/>
            <a:endParaRPr lang="en-US" sz="4774" b="1" dirty="0"/>
          </a:p>
          <a:p>
            <a:pPr algn="ctr"/>
            <a:r>
              <a:rPr lang="en-US" sz="4800" b="1" dirty="0">
                <a:cs typeface="Arial" panose="020B0604020202020204" pitchFamily="34" charset="0"/>
              </a:rPr>
              <a:t>WEBSITE:  </a:t>
            </a:r>
            <a:r>
              <a:rPr lang="en-US" sz="4800" dirty="0" err="1">
                <a:cs typeface="Arial" panose="020B0604020202020204" pitchFamily="34" charset="0"/>
              </a:rPr>
              <a:t>www.ny.gov</a:t>
            </a:r>
            <a:r>
              <a:rPr lang="en-US" sz="4800" dirty="0">
                <a:cs typeface="Arial" panose="020B0604020202020204" pitchFamily="34" charset="0"/>
              </a:rPr>
              <a:t>/</a:t>
            </a:r>
            <a:r>
              <a:rPr lang="en-US" sz="4800" dirty="0" err="1">
                <a:cs typeface="Arial" panose="020B0604020202020204" pitchFamily="34" charset="0"/>
              </a:rPr>
              <a:t>workforcedevelopment</a:t>
            </a:r>
            <a:endParaRPr lang="en-US" sz="4774" b="1" dirty="0"/>
          </a:p>
          <a:p>
            <a:endParaRPr lang="en-US" dirty="0"/>
          </a:p>
          <a:p>
            <a:endParaRPr lang="en-US" dirty="0"/>
          </a:p>
        </p:txBody>
      </p:sp>
      <p:grpSp>
        <p:nvGrpSpPr>
          <p:cNvPr id="11" name="Group 10">
            <a:extLst>
              <a:ext uri="{FF2B5EF4-FFF2-40B4-BE49-F238E27FC236}">
                <a16:creationId xmlns:a16="http://schemas.microsoft.com/office/drawing/2014/main" id="{2719653D-B3F1-B84F-ABDF-A454441930AB}"/>
              </a:ext>
            </a:extLst>
          </p:cNvPr>
          <p:cNvGrpSpPr/>
          <p:nvPr/>
        </p:nvGrpSpPr>
        <p:grpSpPr>
          <a:xfrm>
            <a:off x="-360044" y="13801"/>
            <a:ext cx="9864090" cy="5118269"/>
            <a:chOff x="-450056" y="2964"/>
            <a:chExt cx="12330113" cy="6397836"/>
          </a:xfrm>
        </p:grpSpPr>
        <p:sp>
          <p:nvSpPr>
            <p:cNvPr id="12" name="Rectangle 11">
              <a:extLst>
                <a:ext uri="{FF2B5EF4-FFF2-40B4-BE49-F238E27FC236}">
                  <a16:creationId xmlns:a16="http://schemas.microsoft.com/office/drawing/2014/main" id="{08B2DED5-3CF6-FE4B-843B-DC886B439327}"/>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13" name="Rectangle 12">
              <a:extLst>
                <a:ext uri="{FF2B5EF4-FFF2-40B4-BE49-F238E27FC236}">
                  <a16:creationId xmlns:a16="http://schemas.microsoft.com/office/drawing/2014/main" id="{07C6BB36-DB6D-EF4F-A2E2-890D600E517C}"/>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Tree>
    <p:extLst>
      <p:ext uri="{BB962C8B-B14F-4D97-AF65-F5344CB8AC3E}">
        <p14:creationId xmlns:p14="http://schemas.microsoft.com/office/powerpoint/2010/main" val="1191591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10762A3-ED73-8548-8B63-C8E9E307B2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3" name="Shape 176">
            <a:extLst>
              <a:ext uri="{FF2B5EF4-FFF2-40B4-BE49-F238E27FC236}">
                <a16:creationId xmlns:a16="http://schemas.microsoft.com/office/drawing/2014/main" id="{F368DCAB-2C59-4247-9174-1AFB1A172DE4}"/>
              </a:ext>
            </a:extLst>
          </p:cNvPr>
          <p:cNvSpPr/>
          <p:nvPr/>
        </p:nvSpPr>
        <p:spPr>
          <a:xfrm rot="16414885" flipH="1">
            <a:off x="3014282" y="-1551804"/>
            <a:ext cx="3385996"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2" name="Shape 176">
            <a:extLst>
              <a:ext uri="{FF2B5EF4-FFF2-40B4-BE49-F238E27FC236}">
                <a16:creationId xmlns:a16="http://schemas.microsoft.com/office/drawing/2014/main" id="{22C220ED-85BA-E749-9202-AEF24B260F43}"/>
              </a:ext>
            </a:extLst>
          </p:cNvPr>
          <p:cNvSpPr/>
          <p:nvPr/>
        </p:nvSpPr>
        <p:spPr>
          <a:xfrm rot="5666414" flipH="1">
            <a:off x="3013756" y="-5794832"/>
            <a:ext cx="3385996"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2" name="Text Placeholder 1"/>
          <p:cNvSpPr>
            <a:spLocks noGrp="1"/>
          </p:cNvSpPr>
          <p:nvPr>
            <p:ph type="body" idx="4294967295"/>
          </p:nvPr>
        </p:nvSpPr>
        <p:spPr>
          <a:xfrm flipV="1">
            <a:off x="447699" y="3608560"/>
            <a:ext cx="8185446" cy="391294"/>
          </a:xfrm>
        </p:spPr>
        <p:txBody>
          <a:bodyPr>
            <a:normAutofit fontScale="92500" lnSpcReduction="20000"/>
          </a:bodyPr>
          <a:lstStyle/>
          <a:p>
            <a:pPr algn="ctr"/>
            <a:endParaRPr lang="en-US" dirty="0"/>
          </a:p>
          <a:p>
            <a:pPr algn="ctr"/>
            <a:endParaRPr lang="en-US" dirty="0"/>
          </a:p>
          <a:p>
            <a:pPr algn="ctr"/>
            <a:endParaRPr lang="en-US" dirty="0"/>
          </a:p>
        </p:txBody>
      </p:sp>
      <p:pic>
        <p:nvPicPr>
          <p:cNvPr id="8" name="Picture 7">
            <a:extLst>
              <a:ext uri="{FF2B5EF4-FFF2-40B4-BE49-F238E27FC236}">
                <a16:creationId xmlns:a16="http://schemas.microsoft.com/office/drawing/2014/main" id="{BD69382C-FF95-DA4E-B430-B61B3BD98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8880" y="3749150"/>
            <a:ext cx="4206240" cy="705908"/>
          </a:xfrm>
          <a:prstGeom prst="rect">
            <a:avLst/>
          </a:prstGeom>
        </p:spPr>
      </p:pic>
      <p:grpSp>
        <p:nvGrpSpPr>
          <p:cNvPr id="10" name="Group 9">
            <a:extLst>
              <a:ext uri="{FF2B5EF4-FFF2-40B4-BE49-F238E27FC236}">
                <a16:creationId xmlns:a16="http://schemas.microsoft.com/office/drawing/2014/main" id="{EFF2CE15-757D-CD40-8DED-C016349A2753}"/>
              </a:ext>
            </a:extLst>
          </p:cNvPr>
          <p:cNvGrpSpPr/>
          <p:nvPr/>
        </p:nvGrpSpPr>
        <p:grpSpPr>
          <a:xfrm>
            <a:off x="-360044" y="13801"/>
            <a:ext cx="9864090" cy="5118269"/>
            <a:chOff x="-450056" y="2964"/>
            <a:chExt cx="12330113" cy="6397836"/>
          </a:xfrm>
        </p:grpSpPr>
        <p:sp>
          <p:nvSpPr>
            <p:cNvPr id="7" name="Rectangle 6">
              <a:extLst>
                <a:ext uri="{FF2B5EF4-FFF2-40B4-BE49-F238E27FC236}">
                  <a16:creationId xmlns:a16="http://schemas.microsoft.com/office/drawing/2014/main" id="{4D8A5D01-E315-F845-8D88-980CA50362E8}"/>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9" name="Rectangle 8">
              <a:extLst>
                <a:ext uri="{FF2B5EF4-FFF2-40B4-BE49-F238E27FC236}">
                  <a16:creationId xmlns:a16="http://schemas.microsoft.com/office/drawing/2014/main" id="{BF7A8907-ED77-344B-B844-63E9EE64765E}"/>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15" name="Title 14">
            <a:extLst>
              <a:ext uri="{FF2B5EF4-FFF2-40B4-BE49-F238E27FC236}">
                <a16:creationId xmlns:a16="http://schemas.microsoft.com/office/drawing/2014/main" id="{8749A9D9-6BA9-F744-9A01-5A1618B4CAE5}"/>
              </a:ext>
            </a:extLst>
          </p:cNvPr>
          <p:cNvSpPr>
            <a:spLocks noGrp="1"/>
          </p:cNvSpPr>
          <p:nvPr>
            <p:ph type="title" idx="4294967295"/>
          </p:nvPr>
        </p:nvSpPr>
        <p:spPr>
          <a:xfrm>
            <a:off x="457200" y="983704"/>
            <a:ext cx="8229601" cy="2194560"/>
          </a:xfrm>
        </p:spPr>
        <p:txBody>
          <a:bodyPr>
            <a:normAutofit/>
          </a:bodyPr>
          <a:lstStyle/>
          <a:p>
            <a:r>
              <a:rPr lang="en-US" b="1" dirty="0">
                <a:cs typeface="Arial" panose="020B0604020202020204" pitchFamily="34" charset="0"/>
              </a:rPr>
              <a:t>Workforce Development Initiative</a:t>
            </a:r>
            <a:br>
              <a:rPr lang="en-US" b="1" dirty="0">
                <a:cs typeface="Arial" panose="020B0604020202020204" pitchFamily="34" charset="0"/>
              </a:rPr>
            </a:br>
            <a:r>
              <a:rPr lang="en-US" sz="2560" b="1" dirty="0">
                <a:cs typeface="Arial" panose="020B0604020202020204" pitchFamily="34" charset="0"/>
              </a:rPr>
              <a:t>Consolidated Funding Application </a:t>
            </a:r>
            <a:br>
              <a:rPr lang="en-US" sz="2560" b="1" dirty="0">
                <a:cs typeface="Arial" panose="020B0604020202020204" pitchFamily="34" charset="0"/>
              </a:rPr>
            </a:br>
            <a:r>
              <a:rPr lang="en-US" sz="2560" b="1" dirty="0">
                <a:cs typeface="Arial" panose="020B0604020202020204" pitchFamily="34" charset="0"/>
              </a:rPr>
              <a:t>(CFA)</a:t>
            </a:r>
            <a:endParaRPr lang="en-US" sz="2560" b="1" dirty="0"/>
          </a:p>
        </p:txBody>
      </p:sp>
    </p:spTree>
    <p:extLst>
      <p:ext uri="{BB962C8B-B14F-4D97-AF65-F5344CB8AC3E}">
        <p14:creationId xmlns:p14="http://schemas.microsoft.com/office/powerpoint/2010/main" val="25017242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176" y="2060576"/>
            <a:ext cx="4667265" cy="1698624"/>
          </a:xfrm>
        </p:spPr>
        <p:txBody>
          <a:bodyPr>
            <a:noAutofit/>
          </a:bodyPr>
          <a:lstStyle/>
          <a:p>
            <a:pPr lvl="0"/>
            <a:r>
              <a:rPr lang="en-US" sz="3600" dirty="0"/>
              <a:t>REDC Round 9 Overview</a:t>
            </a:r>
          </a:p>
        </p:txBody>
      </p:sp>
      <p:sp>
        <p:nvSpPr>
          <p:cNvPr id="3" name="Text Placeholder 2"/>
          <p:cNvSpPr>
            <a:spLocks noGrp="1"/>
          </p:cNvSpPr>
          <p:nvPr>
            <p:ph type="body" idx="1"/>
          </p:nvPr>
        </p:nvSpPr>
        <p:spPr>
          <a:xfrm>
            <a:off x="457199" y="3597088"/>
            <a:ext cx="4241801" cy="788164"/>
          </a:xfrm>
        </p:spPr>
        <p:txBody>
          <a:bodyPr>
            <a:normAutofit fontScale="85000" lnSpcReduction="10000"/>
          </a:bodyPr>
          <a:lstStyle/>
          <a:p>
            <a:r>
              <a:rPr lang="en-US" dirty="0"/>
              <a:t>Alison Walsh</a:t>
            </a:r>
          </a:p>
          <a:p>
            <a:r>
              <a:rPr lang="en-US" dirty="0"/>
              <a:t>Vice President Regional Economic Development, Empire State Development</a:t>
            </a:r>
          </a:p>
        </p:txBody>
      </p:sp>
    </p:spTree>
    <p:extLst>
      <p:ext uri="{BB962C8B-B14F-4D97-AF65-F5344CB8AC3E}">
        <p14:creationId xmlns:p14="http://schemas.microsoft.com/office/powerpoint/2010/main" val="885305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10762A3-ED73-8548-8B63-C8E9E307B2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3" name="Shape 176">
            <a:extLst>
              <a:ext uri="{FF2B5EF4-FFF2-40B4-BE49-F238E27FC236}">
                <a16:creationId xmlns:a16="http://schemas.microsoft.com/office/drawing/2014/main" id="{F368DCAB-2C59-4247-9174-1AFB1A172DE4}"/>
              </a:ext>
            </a:extLst>
          </p:cNvPr>
          <p:cNvSpPr/>
          <p:nvPr/>
        </p:nvSpPr>
        <p:spPr>
          <a:xfrm rot="16414885" flipH="1">
            <a:off x="3014282" y="-1551804"/>
            <a:ext cx="3385996"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2" name="Shape 176">
            <a:extLst>
              <a:ext uri="{FF2B5EF4-FFF2-40B4-BE49-F238E27FC236}">
                <a16:creationId xmlns:a16="http://schemas.microsoft.com/office/drawing/2014/main" id="{22C220ED-85BA-E749-9202-AEF24B260F43}"/>
              </a:ext>
            </a:extLst>
          </p:cNvPr>
          <p:cNvSpPr/>
          <p:nvPr/>
        </p:nvSpPr>
        <p:spPr>
          <a:xfrm rot="5666414" flipH="1">
            <a:off x="3013756" y="-5794832"/>
            <a:ext cx="3385996"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2" name="Text Placeholder 1"/>
          <p:cNvSpPr>
            <a:spLocks noGrp="1"/>
          </p:cNvSpPr>
          <p:nvPr>
            <p:ph type="body" idx="4294967295"/>
          </p:nvPr>
        </p:nvSpPr>
        <p:spPr>
          <a:xfrm flipV="1">
            <a:off x="447699" y="3608560"/>
            <a:ext cx="8185446" cy="391294"/>
          </a:xfrm>
        </p:spPr>
        <p:txBody>
          <a:bodyPr>
            <a:normAutofit fontScale="92500" lnSpcReduction="20000"/>
          </a:bodyPr>
          <a:lstStyle/>
          <a:p>
            <a:pPr algn="ctr"/>
            <a:endParaRPr lang="en-US" dirty="0"/>
          </a:p>
          <a:p>
            <a:pPr algn="ctr"/>
            <a:endParaRPr lang="en-US" dirty="0"/>
          </a:p>
          <a:p>
            <a:pPr algn="ctr"/>
            <a:endParaRPr lang="en-US" dirty="0"/>
          </a:p>
        </p:txBody>
      </p:sp>
      <p:pic>
        <p:nvPicPr>
          <p:cNvPr id="8" name="Picture 7">
            <a:extLst>
              <a:ext uri="{FF2B5EF4-FFF2-40B4-BE49-F238E27FC236}">
                <a16:creationId xmlns:a16="http://schemas.microsoft.com/office/drawing/2014/main" id="{BD69382C-FF95-DA4E-B430-B61B3BD98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8880" y="3749150"/>
            <a:ext cx="4206240" cy="705908"/>
          </a:xfrm>
          <a:prstGeom prst="rect">
            <a:avLst/>
          </a:prstGeom>
        </p:spPr>
      </p:pic>
      <p:grpSp>
        <p:nvGrpSpPr>
          <p:cNvPr id="10" name="Group 9">
            <a:extLst>
              <a:ext uri="{FF2B5EF4-FFF2-40B4-BE49-F238E27FC236}">
                <a16:creationId xmlns:a16="http://schemas.microsoft.com/office/drawing/2014/main" id="{EFF2CE15-757D-CD40-8DED-C016349A2753}"/>
              </a:ext>
            </a:extLst>
          </p:cNvPr>
          <p:cNvGrpSpPr/>
          <p:nvPr/>
        </p:nvGrpSpPr>
        <p:grpSpPr>
          <a:xfrm>
            <a:off x="-360044" y="13801"/>
            <a:ext cx="9864090" cy="5118269"/>
            <a:chOff x="-450056" y="2964"/>
            <a:chExt cx="12330113" cy="6397836"/>
          </a:xfrm>
        </p:grpSpPr>
        <p:sp>
          <p:nvSpPr>
            <p:cNvPr id="7" name="Rectangle 6">
              <a:extLst>
                <a:ext uri="{FF2B5EF4-FFF2-40B4-BE49-F238E27FC236}">
                  <a16:creationId xmlns:a16="http://schemas.microsoft.com/office/drawing/2014/main" id="{4D8A5D01-E315-F845-8D88-980CA50362E8}"/>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9" name="Rectangle 8">
              <a:extLst>
                <a:ext uri="{FF2B5EF4-FFF2-40B4-BE49-F238E27FC236}">
                  <a16:creationId xmlns:a16="http://schemas.microsoft.com/office/drawing/2014/main" id="{BF7A8907-ED77-344B-B844-63E9EE64765E}"/>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15" name="Title 14">
            <a:extLst>
              <a:ext uri="{FF2B5EF4-FFF2-40B4-BE49-F238E27FC236}">
                <a16:creationId xmlns:a16="http://schemas.microsoft.com/office/drawing/2014/main" id="{8749A9D9-6BA9-F744-9A01-5A1618B4CAE5}"/>
              </a:ext>
            </a:extLst>
          </p:cNvPr>
          <p:cNvSpPr>
            <a:spLocks noGrp="1"/>
          </p:cNvSpPr>
          <p:nvPr>
            <p:ph type="title" idx="4294967295"/>
          </p:nvPr>
        </p:nvSpPr>
        <p:spPr>
          <a:xfrm>
            <a:off x="457200" y="1685186"/>
            <a:ext cx="8229601" cy="616185"/>
          </a:xfrm>
        </p:spPr>
        <p:txBody>
          <a:bodyPr>
            <a:normAutofit fontScale="90000"/>
          </a:bodyPr>
          <a:lstStyle/>
          <a:p>
            <a:br>
              <a:rPr lang="en-US" sz="3200" b="1" u="sng" dirty="0"/>
            </a:br>
            <a:r>
              <a:rPr lang="en-US" b="1" dirty="0">
                <a:cs typeface="Arial" panose="020B0604020202020204" pitchFamily="34" charset="0"/>
              </a:rPr>
              <a:t>Regional Economic Development Council</a:t>
            </a:r>
            <a:br>
              <a:rPr lang="en-US" b="1" dirty="0">
                <a:cs typeface="Arial" panose="020B0604020202020204" pitchFamily="34" charset="0"/>
              </a:rPr>
            </a:br>
            <a:r>
              <a:rPr lang="en-US" b="1" dirty="0">
                <a:cs typeface="Arial" panose="020B0604020202020204" pitchFamily="34" charset="0"/>
              </a:rPr>
              <a:t>Round IX Competition Overview</a:t>
            </a:r>
            <a:endParaRPr lang="en-US" b="1" dirty="0"/>
          </a:p>
        </p:txBody>
      </p:sp>
    </p:spTree>
    <p:extLst>
      <p:ext uri="{BB962C8B-B14F-4D97-AF65-F5344CB8AC3E}">
        <p14:creationId xmlns:p14="http://schemas.microsoft.com/office/powerpoint/2010/main" val="2531453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Autofit/>
          </a:bodyPr>
          <a:lstStyle/>
          <a:p>
            <a:r>
              <a:rPr lang="en-US" sz="3200" dirty="0">
                <a:solidFill>
                  <a:srgbClr val="232222"/>
                </a:solidFill>
              </a:rPr>
              <a:t>June 5, 2019</a:t>
            </a:r>
          </a:p>
        </p:txBody>
      </p:sp>
      <p:sp>
        <p:nvSpPr>
          <p:cNvPr id="3" name="Title 2"/>
          <p:cNvSpPr>
            <a:spLocks noGrp="1"/>
          </p:cNvSpPr>
          <p:nvPr>
            <p:ph type="title"/>
          </p:nvPr>
        </p:nvSpPr>
        <p:spPr>
          <a:xfrm>
            <a:off x="457199" y="2222500"/>
            <a:ext cx="8229601" cy="1216581"/>
          </a:xfrm>
        </p:spPr>
        <p:txBody>
          <a:bodyPr>
            <a:normAutofit fontScale="90000"/>
          </a:bodyPr>
          <a:lstStyle/>
          <a:p>
            <a:r>
              <a:rPr lang="en-US" dirty="0"/>
              <a:t>Regional Economic Development Council	</a:t>
            </a:r>
          </a:p>
        </p:txBody>
      </p:sp>
    </p:spTree>
    <p:extLst>
      <p:ext uri="{BB962C8B-B14F-4D97-AF65-F5344CB8AC3E}">
        <p14:creationId xmlns:p14="http://schemas.microsoft.com/office/powerpoint/2010/main" val="427714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75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CC905F9A-F579-AD44-9CD1-6A93BD6AC73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6" name="Shape 176">
            <a:extLst>
              <a:ext uri="{FF2B5EF4-FFF2-40B4-BE49-F238E27FC236}">
                <a16:creationId xmlns:a16="http://schemas.microsoft.com/office/drawing/2014/main" id="{E29D4993-C51E-774C-85BA-E9C5FC0234B7}"/>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5" name="Shape 176">
            <a:extLst>
              <a:ext uri="{FF2B5EF4-FFF2-40B4-BE49-F238E27FC236}">
                <a16:creationId xmlns:a16="http://schemas.microsoft.com/office/drawing/2014/main" id="{2C5D46D0-6F7A-6F44-91B5-0A654660BA1B}"/>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26" name="Rectangle 25">
            <a:extLst>
              <a:ext uri="{FF2B5EF4-FFF2-40B4-BE49-F238E27FC236}">
                <a16:creationId xmlns:a16="http://schemas.microsoft.com/office/drawing/2014/main" id="{5010C3BB-9513-ED47-8460-F441E36933D0}"/>
              </a:ext>
            </a:extLst>
          </p:cNvPr>
          <p:cNvSpPr/>
          <p:nvPr/>
        </p:nvSpPr>
        <p:spPr>
          <a:xfrm>
            <a:off x="742121" y="879378"/>
            <a:ext cx="7378543"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3" name="Subtitle 2"/>
          <p:cNvSpPr>
            <a:spLocks noGrp="1"/>
          </p:cNvSpPr>
          <p:nvPr>
            <p:ph type="subTitle" idx="1"/>
          </p:nvPr>
        </p:nvSpPr>
        <p:spPr>
          <a:xfrm>
            <a:off x="926108" y="952235"/>
            <a:ext cx="7027124" cy="2964274"/>
          </a:xfrm>
        </p:spPr>
        <p:txBody>
          <a:bodyPr>
            <a:noAutofit/>
          </a:bodyPr>
          <a:lstStyle/>
          <a:p>
            <a:pPr marL="284218" indent="-284218">
              <a:buFont typeface="Arial" panose="020B0604020202020204" pitchFamily="34" charset="0"/>
              <a:buChar char="•"/>
            </a:pPr>
            <a:r>
              <a:rPr lang="en-US" sz="1600" b="1" dirty="0">
                <a:solidFill>
                  <a:schemeClr val="bg1"/>
                </a:solidFill>
                <a:latin typeface="Arial" panose="020B0604020202020204" pitchFamily="34" charset="0"/>
                <a:cs typeface="Arial" panose="020B0604020202020204" pitchFamily="34" charset="0"/>
              </a:rPr>
              <a:t>The Regional Economic Development Councils (REDCs) were created to transform the State’s economic development process from the top down.</a:t>
            </a:r>
          </a:p>
          <a:p>
            <a:pPr marL="284218" indent="-284218">
              <a:buFont typeface="Arial" panose="020B0604020202020204" pitchFamily="34" charset="0"/>
              <a:buChar char="•"/>
            </a:pPr>
            <a:r>
              <a:rPr lang="en-US" sz="1600" b="1" dirty="0">
                <a:solidFill>
                  <a:schemeClr val="bg1"/>
                </a:solidFill>
                <a:latin typeface="Arial" panose="020B0604020202020204" pitchFamily="34" charset="0"/>
                <a:cs typeface="Arial" panose="020B0604020202020204" pitchFamily="34" charset="0"/>
              </a:rPr>
              <a:t>REDCs re-built the statewide framework for a bottom-up approach to regional economic growth. </a:t>
            </a:r>
          </a:p>
          <a:p>
            <a:r>
              <a:rPr lang="en-US" sz="1600" b="1" dirty="0">
                <a:solidFill>
                  <a:schemeClr val="bg1"/>
                </a:solidFill>
                <a:latin typeface="Arial" panose="020B0604020202020204" pitchFamily="34" charset="0"/>
                <a:cs typeface="Arial" panose="020B0604020202020204" pitchFamily="34" charset="0"/>
              </a:rPr>
              <a:t>Since 2011:</a:t>
            </a:r>
          </a:p>
          <a:p>
            <a:pPr marL="284218" indent="-284218">
              <a:buFont typeface="Arial" panose="020B0604020202020204" pitchFamily="34" charset="0"/>
              <a:buChar char="•"/>
            </a:pPr>
            <a:r>
              <a:rPr lang="en-US" sz="1600" b="1" dirty="0">
                <a:solidFill>
                  <a:schemeClr val="bg1"/>
                </a:solidFill>
                <a:latin typeface="Arial" panose="020B0604020202020204" pitchFamily="34" charset="0"/>
                <a:cs typeface="Arial" panose="020B0604020202020204" pitchFamily="34" charset="0"/>
              </a:rPr>
              <a:t>Over $6.1 Billion awarded/committed to support over 7,300 projects statewide.</a:t>
            </a:r>
          </a:p>
          <a:p>
            <a:pPr marL="284218" indent="-284218">
              <a:buFont typeface="Arial" panose="020B0604020202020204" pitchFamily="34" charset="0"/>
              <a:buChar char="•"/>
            </a:pPr>
            <a:r>
              <a:rPr lang="en-US" sz="1600" b="1" dirty="0">
                <a:solidFill>
                  <a:schemeClr val="bg1"/>
                </a:solidFill>
                <a:latin typeface="Arial" panose="020B0604020202020204" pitchFamily="34" charset="0"/>
                <a:cs typeface="Arial" panose="020B0604020202020204" pitchFamily="34" charset="0"/>
              </a:rPr>
              <a:t>Commitments for 230,000 jobs created/retained.</a:t>
            </a:r>
          </a:p>
          <a:p>
            <a:pPr marL="284218" indent="-284218">
              <a:buFont typeface="Arial" panose="020B0604020202020204" pitchFamily="34" charset="0"/>
              <a:buChar char="•"/>
            </a:pPr>
            <a:r>
              <a:rPr lang="en-US" sz="1600" b="1" dirty="0">
                <a:solidFill>
                  <a:schemeClr val="bg1"/>
                </a:solidFill>
                <a:latin typeface="Arial" panose="020B0604020202020204" pitchFamily="34" charset="0"/>
                <a:cs typeface="Arial" panose="020B0604020202020204" pitchFamily="34" charset="0"/>
              </a:rPr>
              <a:t>Thousands of businesses have received funding for startup or expansion.</a:t>
            </a:r>
          </a:p>
          <a:p>
            <a:pPr marL="284218" indent="-284218">
              <a:buFont typeface="Arial" panose="020B0604020202020204" pitchFamily="34" charset="0"/>
              <a:buChar char="•"/>
            </a:pPr>
            <a:r>
              <a:rPr lang="en-US" sz="1600" b="1" dirty="0">
                <a:solidFill>
                  <a:schemeClr val="bg1"/>
                </a:solidFill>
                <a:latin typeface="Arial" panose="020B0604020202020204" pitchFamily="34" charset="0"/>
                <a:cs typeface="Arial" panose="020B0604020202020204" pitchFamily="34" charset="0"/>
              </a:rPr>
              <a:t>Leveraged additional private investment at a minimum of a 5:1 ratio.</a:t>
            </a:r>
          </a:p>
          <a:p>
            <a:endParaRPr lang="en-US" sz="1600" b="1" dirty="0">
              <a:solidFill>
                <a:schemeClr val="bg1"/>
              </a:solidFill>
              <a:latin typeface="Arial" panose="020B0604020202020204" pitchFamily="34" charset="0"/>
              <a:cs typeface="Arial" panose="020B0604020202020204" pitchFamily="34" charset="0"/>
            </a:endParaRPr>
          </a:p>
        </p:txBody>
      </p:sp>
      <p:grpSp>
        <p:nvGrpSpPr>
          <p:cNvPr id="17" name="Group 16">
            <a:extLst>
              <a:ext uri="{FF2B5EF4-FFF2-40B4-BE49-F238E27FC236}">
                <a16:creationId xmlns:a16="http://schemas.microsoft.com/office/drawing/2014/main" id="{D1013F2E-7605-8644-AB57-A23E485ACE0D}"/>
              </a:ext>
            </a:extLst>
          </p:cNvPr>
          <p:cNvGrpSpPr/>
          <p:nvPr/>
        </p:nvGrpSpPr>
        <p:grpSpPr>
          <a:xfrm>
            <a:off x="-289205" y="4584071"/>
            <a:ext cx="9485457" cy="316090"/>
            <a:chOff x="-361507" y="5557755"/>
            <a:chExt cx="11856821" cy="395112"/>
          </a:xfrm>
        </p:grpSpPr>
        <p:cxnSp>
          <p:nvCxnSpPr>
            <p:cNvPr id="8" name="Straight Connector 7">
              <a:extLst>
                <a:ext uri="{FF2B5EF4-FFF2-40B4-BE49-F238E27FC236}">
                  <a16:creationId xmlns:a16="http://schemas.microsoft.com/office/drawing/2014/main" id="{7AEB48DB-6198-E746-9251-F18C5C3D89C4}"/>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0034359B-33FF-E946-A84F-10D3BF87645D}"/>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2B1B99AA-9FA4-4846-B830-122CE9270D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3" name="Group 22">
            <a:extLst>
              <a:ext uri="{FF2B5EF4-FFF2-40B4-BE49-F238E27FC236}">
                <a16:creationId xmlns:a16="http://schemas.microsoft.com/office/drawing/2014/main" id="{114E60AB-FEE5-824B-A89D-B4E3179240A1}"/>
              </a:ext>
            </a:extLst>
          </p:cNvPr>
          <p:cNvGrpSpPr/>
          <p:nvPr/>
        </p:nvGrpSpPr>
        <p:grpSpPr>
          <a:xfrm>
            <a:off x="-360044" y="13801"/>
            <a:ext cx="9864090" cy="5118269"/>
            <a:chOff x="-450056" y="2964"/>
            <a:chExt cx="12330113" cy="6397836"/>
          </a:xfrm>
        </p:grpSpPr>
        <p:sp>
          <p:nvSpPr>
            <p:cNvPr id="24" name="Rectangle 23">
              <a:extLst>
                <a:ext uri="{FF2B5EF4-FFF2-40B4-BE49-F238E27FC236}">
                  <a16:creationId xmlns:a16="http://schemas.microsoft.com/office/drawing/2014/main" id="{6FCB6D51-C102-5844-88ED-2D1E2CA20611}"/>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5" name="Rectangle 24">
              <a:extLst>
                <a:ext uri="{FF2B5EF4-FFF2-40B4-BE49-F238E27FC236}">
                  <a16:creationId xmlns:a16="http://schemas.microsoft.com/office/drawing/2014/main" id="{1A19AE76-7D97-7146-8787-7983C949A03B}"/>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D554413A-0F61-1C40-A492-714408103BD4}"/>
              </a:ext>
            </a:extLst>
          </p:cNvPr>
          <p:cNvSpPr/>
          <p:nvPr/>
        </p:nvSpPr>
        <p:spPr>
          <a:xfrm>
            <a:off x="724959"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B0B36333-82D9-D841-9A41-510827E8219E}"/>
              </a:ext>
            </a:extLst>
          </p:cNvPr>
          <p:cNvSpPr txBox="1"/>
          <p:nvPr/>
        </p:nvSpPr>
        <p:spPr>
          <a:xfrm>
            <a:off x="728133" y="495728"/>
            <a:ext cx="7418794"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ECONOMIC DEVELOPMENT </a:t>
            </a:r>
          </a:p>
        </p:txBody>
      </p:sp>
    </p:spTree>
    <p:extLst>
      <p:ext uri="{BB962C8B-B14F-4D97-AF65-F5344CB8AC3E}">
        <p14:creationId xmlns:p14="http://schemas.microsoft.com/office/powerpoint/2010/main" val="377203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5EBFA90-DB8E-F643-A8F8-AE070F79EB6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0378" y="-252347"/>
            <a:ext cx="10558088" cy="7169896"/>
          </a:xfrm>
          <a:prstGeom prst="rect">
            <a:avLst/>
          </a:prstGeom>
        </p:spPr>
      </p:pic>
      <p:sp>
        <p:nvSpPr>
          <p:cNvPr id="7" name="Shape 176">
            <a:extLst>
              <a:ext uri="{FF2B5EF4-FFF2-40B4-BE49-F238E27FC236}">
                <a16:creationId xmlns:a16="http://schemas.microsoft.com/office/drawing/2014/main" id="{EBE0FEBF-4AD7-B342-82AF-07348EC7E81D}"/>
              </a:ext>
            </a:extLst>
          </p:cNvPr>
          <p:cNvSpPr/>
          <p:nvPr/>
        </p:nvSpPr>
        <p:spPr>
          <a:xfrm rot="-5017510" flipH="1">
            <a:off x="3810539" y="-1987902"/>
            <a:ext cx="2788630" cy="1324435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20">
              <a:defRPr/>
            </a:pPr>
            <a:endParaRPr sz="1198" kern="0" dirty="0">
              <a:solidFill>
                <a:srgbClr val="FFFFFF"/>
              </a:solidFill>
              <a:latin typeface="Proxima Nova Rg" panose="02000506030000020004" pitchFamily="50" charset="0"/>
              <a:ea typeface="Arial"/>
              <a:cs typeface="Arial"/>
              <a:sym typeface="Arial"/>
            </a:endParaRPr>
          </a:p>
        </p:txBody>
      </p:sp>
      <p:sp>
        <p:nvSpPr>
          <p:cNvPr id="8" name="Shape 176">
            <a:extLst>
              <a:ext uri="{FF2B5EF4-FFF2-40B4-BE49-F238E27FC236}">
                <a16:creationId xmlns:a16="http://schemas.microsoft.com/office/drawing/2014/main" id="{EC009CDA-BADF-F64D-9B51-A04DF154FA15}"/>
              </a:ext>
            </a:extLst>
          </p:cNvPr>
          <p:cNvSpPr/>
          <p:nvPr/>
        </p:nvSpPr>
        <p:spPr>
          <a:xfrm rot="-5017510" flipH="1">
            <a:off x="2163923" y="-4014218"/>
            <a:ext cx="4754255" cy="14693639"/>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20">
              <a:defRPr/>
            </a:pPr>
            <a:endParaRPr sz="1198" kern="0" dirty="0">
              <a:solidFill>
                <a:srgbClr val="FFFFFF"/>
              </a:solidFill>
              <a:latin typeface="Proxima Nova Rg" panose="02000506030000020004" pitchFamily="50" charset="0"/>
              <a:ea typeface="Arial"/>
              <a:cs typeface="Arial"/>
              <a:sym typeface="Arial"/>
            </a:endParaRPr>
          </a:p>
        </p:txBody>
      </p:sp>
      <p:sp>
        <p:nvSpPr>
          <p:cNvPr id="15" name="Rectangle 14"/>
          <p:cNvSpPr/>
          <p:nvPr/>
        </p:nvSpPr>
        <p:spPr>
          <a:xfrm>
            <a:off x="-4097164" y="4786712"/>
            <a:ext cx="16862843" cy="189006"/>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23">
              <a:defRPr/>
            </a:pPr>
            <a:endParaRPr lang="en-US" sz="1336" dirty="0">
              <a:solidFill>
                <a:srgbClr val="F2A900"/>
              </a:solidFill>
              <a:latin typeface="Calibri" panose="020F0502020204030204"/>
            </a:endParaRPr>
          </a:p>
        </p:txBody>
      </p:sp>
      <p:sp>
        <p:nvSpPr>
          <p:cNvPr id="18" name="Rectangle 17"/>
          <p:cNvSpPr/>
          <p:nvPr/>
        </p:nvSpPr>
        <p:spPr>
          <a:xfrm>
            <a:off x="-3890372" y="-12880"/>
            <a:ext cx="16862843" cy="189006"/>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23">
              <a:defRPr/>
            </a:pPr>
            <a:endParaRPr lang="en-US" sz="1336" dirty="0">
              <a:solidFill>
                <a:srgbClr val="F2A900"/>
              </a:solidFill>
              <a:latin typeface="Calibri" panose="020F0502020204030204"/>
            </a:endParaRPr>
          </a:p>
        </p:txBody>
      </p:sp>
      <p:sp>
        <p:nvSpPr>
          <p:cNvPr id="10" name="Shape 176">
            <a:extLst>
              <a:ext uri="{FF2B5EF4-FFF2-40B4-BE49-F238E27FC236}">
                <a16:creationId xmlns:a16="http://schemas.microsoft.com/office/drawing/2014/main" id="{B1D3B25F-8573-B849-99AB-4531291BBFAE}"/>
              </a:ext>
            </a:extLst>
          </p:cNvPr>
          <p:cNvSpPr/>
          <p:nvPr/>
        </p:nvSpPr>
        <p:spPr>
          <a:xfrm rot="16414885" flipH="1">
            <a:off x="2990480" y="-3582361"/>
            <a:ext cx="3385996"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2" name="Rectangle 1"/>
          <p:cNvSpPr/>
          <p:nvPr/>
        </p:nvSpPr>
        <p:spPr>
          <a:xfrm>
            <a:off x="288324" y="3261242"/>
            <a:ext cx="7766396" cy="1274195"/>
          </a:xfrm>
          <a:prstGeom prst="rect">
            <a:avLst/>
          </a:prstGeom>
        </p:spPr>
        <p:txBody>
          <a:bodyPr wrap="square">
            <a:spAutoFit/>
          </a:bodyPr>
          <a:lstStyle/>
          <a:p>
            <a:pPr marL="274320" indent="-274320" defTabSz="684702">
              <a:buFont typeface="Wingdings" pitchFamily="2" charset="2"/>
              <a:buChar char="ü"/>
            </a:pPr>
            <a:r>
              <a:rPr lang="en-US" sz="2560" b="1" dirty="0">
                <a:solidFill>
                  <a:prstClr val="white"/>
                </a:solidFill>
                <a:latin typeface="Arial"/>
              </a:rPr>
              <a:t>$763.2 million awarded statewide</a:t>
            </a:r>
          </a:p>
          <a:p>
            <a:pPr marL="274320" indent="-274320" defTabSz="684702">
              <a:buFont typeface="Wingdings" pitchFamily="2" charset="2"/>
              <a:buChar char="ü"/>
            </a:pPr>
            <a:r>
              <a:rPr lang="en-US" sz="2560" b="1" dirty="0">
                <a:solidFill>
                  <a:prstClr val="white"/>
                </a:solidFill>
                <a:latin typeface="Arial"/>
              </a:rPr>
              <a:t>1,055 projects received funding </a:t>
            </a:r>
          </a:p>
          <a:p>
            <a:pPr marL="274320" indent="-274320" defTabSz="684702">
              <a:buFont typeface="Wingdings" pitchFamily="2" charset="2"/>
              <a:buChar char="ü"/>
            </a:pPr>
            <a:r>
              <a:rPr lang="en-US" sz="2560" b="1" dirty="0">
                <a:solidFill>
                  <a:prstClr val="white"/>
                </a:solidFill>
                <a:latin typeface="Arial"/>
              </a:rPr>
              <a:t>10 Downtown Revitalization Initiative winners</a:t>
            </a:r>
          </a:p>
        </p:txBody>
      </p:sp>
      <p:sp>
        <p:nvSpPr>
          <p:cNvPr id="11" name="TextBox 10">
            <a:extLst>
              <a:ext uri="{FF2B5EF4-FFF2-40B4-BE49-F238E27FC236}">
                <a16:creationId xmlns:a16="http://schemas.microsoft.com/office/drawing/2014/main" id="{CD8EFE24-9B93-9741-96FD-E41EFEBFB2B4}"/>
              </a:ext>
            </a:extLst>
          </p:cNvPr>
          <p:cNvSpPr txBox="1"/>
          <p:nvPr/>
        </p:nvSpPr>
        <p:spPr>
          <a:xfrm>
            <a:off x="-365759" y="265054"/>
            <a:ext cx="10558087" cy="440852"/>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400" b="1" dirty="0">
                <a:solidFill>
                  <a:srgbClr val="002060"/>
                </a:solidFill>
                <a:latin typeface="Arial"/>
                <a:ea typeface="ＭＳ Ｐゴシック" charset="0"/>
              </a:rPr>
              <a:t>2018 HIGHLIGHTS</a:t>
            </a:r>
          </a:p>
        </p:txBody>
      </p:sp>
    </p:spTree>
    <p:extLst>
      <p:ext uri="{BB962C8B-B14F-4D97-AF65-F5344CB8AC3E}">
        <p14:creationId xmlns:p14="http://schemas.microsoft.com/office/powerpoint/2010/main" val="2719042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2019 COMPETITION BREAKDOWN</a:t>
            </a:r>
          </a:p>
        </p:txBody>
      </p:sp>
      <p:sp>
        <p:nvSpPr>
          <p:cNvPr id="4" name="TextBox 3"/>
          <p:cNvSpPr txBox="1"/>
          <p:nvPr/>
        </p:nvSpPr>
        <p:spPr>
          <a:xfrm>
            <a:off x="990827" y="1082875"/>
            <a:ext cx="7162346" cy="3785652"/>
          </a:xfrm>
          <a:prstGeom prst="rect">
            <a:avLst/>
          </a:prstGeom>
          <a:noFill/>
        </p:spPr>
        <p:txBody>
          <a:bodyPr wrap="square" rtlCol="0">
            <a:spAutoFit/>
          </a:bodyPr>
          <a:lstStyle/>
          <a:p>
            <a:pPr marL="274320" indent="-274320" defTabSz="684702">
              <a:buFont typeface="Arial" panose="020B0604020202020204" pitchFamily="34" charset="0"/>
              <a:buChar char="•"/>
            </a:pPr>
            <a:r>
              <a:rPr lang="en-US" sz="1600" b="1" dirty="0">
                <a:solidFill>
                  <a:prstClr val="white"/>
                </a:solidFill>
                <a:latin typeface="Arial"/>
              </a:rPr>
              <a:t>$150M in Capital Grants and $75M in Excelsior tax credits available</a:t>
            </a:r>
          </a:p>
          <a:p>
            <a:pPr marL="274320" indent="-274320" defTabSz="684702">
              <a:buFont typeface="Arial" panose="020B0604020202020204" pitchFamily="34" charset="0"/>
              <a:buChar char="•"/>
            </a:pPr>
            <a:endParaRPr lang="en-US" sz="1600" b="1" dirty="0">
              <a:solidFill>
                <a:prstClr val="white"/>
              </a:solidFill>
              <a:latin typeface="Arial"/>
            </a:endParaRPr>
          </a:p>
          <a:p>
            <a:pPr marL="274320" indent="-274320" defTabSz="684702">
              <a:buFont typeface="Arial" panose="020B0604020202020204" pitchFamily="34" charset="0"/>
              <a:buChar char="•"/>
            </a:pPr>
            <a:r>
              <a:rPr lang="en-US" sz="1600" b="1" dirty="0">
                <a:solidFill>
                  <a:prstClr val="white"/>
                </a:solidFill>
                <a:latin typeface="Arial"/>
                <a:cs typeface="Arial" panose="020B0604020202020204" pitchFamily="34" charset="0"/>
              </a:rPr>
              <a:t>In 2019, five Top Performers will be awarded a portion of $100 million in ESD Capital Grants.  The remaining five regions will be awarded a portion of $50 million in ESD Capital grants. </a:t>
            </a:r>
          </a:p>
          <a:p>
            <a:pPr marL="274320" indent="-274320" defTabSz="684702">
              <a:buFont typeface="Arial" panose="020B0604020202020204" pitchFamily="34" charset="0"/>
              <a:buChar char="•"/>
            </a:pPr>
            <a:endParaRPr lang="en-US" sz="1600" b="1" dirty="0">
              <a:solidFill>
                <a:prstClr val="white"/>
              </a:solidFill>
              <a:latin typeface="Arial"/>
              <a:cs typeface="Arial" panose="020B0604020202020204" pitchFamily="34" charset="0"/>
            </a:endParaRPr>
          </a:p>
          <a:p>
            <a:pPr marL="274320" indent="-274320" defTabSz="684702">
              <a:buFont typeface="Arial" panose="020B0604020202020204" pitchFamily="34" charset="0"/>
              <a:buChar char="•"/>
            </a:pPr>
            <a:r>
              <a:rPr lang="en-US" sz="1600" b="1" dirty="0">
                <a:solidFill>
                  <a:prstClr val="white"/>
                </a:solidFill>
                <a:latin typeface="Arial"/>
                <a:cs typeface="Arial" panose="020B0604020202020204" pitchFamily="34" charset="0"/>
              </a:rPr>
              <a:t>Emphasis should be placed on choosing priority projects that align with your strategic plan, and are strong and ready to go.</a:t>
            </a:r>
          </a:p>
          <a:p>
            <a:pPr marL="274320" indent="-274320" defTabSz="684702">
              <a:buFont typeface="Arial" panose="020B0604020202020204" pitchFamily="34" charset="0"/>
              <a:buChar char="•"/>
            </a:pPr>
            <a:endParaRPr lang="en-US" sz="1600" b="1" dirty="0">
              <a:solidFill>
                <a:prstClr val="white"/>
              </a:solidFill>
              <a:latin typeface="Arial"/>
            </a:endParaRPr>
          </a:p>
          <a:p>
            <a:pPr marL="274320" indent="-274320" defTabSz="684702">
              <a:buFont typeface="Arial" panose="020B0604020202020204" pitchFamily="34" charset="0"/>
              <a:buChar char="•"/>
            </a:pPr>
            <a:r>
              <a:rPr lang="en-US" sz="1600" b="1" dirty="0">
                <a:solidFill>
                  <a:prstClr val="white"/>
                </a:solidFill>
                <a:latin typeface="Arial"/>
              </a:rPr>
              <a:t>Over $525M in additional state funding through the Consolidated Funding Application (CFA) from various state agencies.</a:t>
            </a:r>
          </a:p>
          <a:p>
            <a:pPr marL="274320" indent="-274320" defTabSz="684702">
              <a:buFont typeface="Arial" panose="020B0604020202020204" pitchFamily="34" charset="0"/>
              <a:buChar char="•"/>
            </a:pPr>
            <a:endParaRPr lang="en-US" sz="1600" b="1" dirty="0">
              <a:solidFill>
                <a:prstClr val="white"/>
              </a:solidFill>
              <a:latin typeface="Arial"/>
            </a:endParaRPr>
          </a:p>
          <a:p>
            <a:pPr marL="274320" indent="-274320" defTabSz="684702">
              <a:buFont typeface="Arial" panose="020B0604020202020204" pitchFamily="34" charset="0"/>
              <a:buChar char="•"/>
            </a:pPr>
            <a:r>
              <a:rPr lang="en-US" sz="1600" b="1" dirty="0">
                <a:solidFill>
                  <a:prstClr val="white"/>
                </a:solidFill>
                <a:latin typeface="Arial"/>
              </a:rPr>
              <a:t>$10M to each region for Downtown Revitalization Initiative.</a:t>
            </a:r>
          </a:p>
          <a:p>
            <a:pPr marL="616671" lvl="1" indent="-274320" defTabSz="684702">
              <a:buFont typeface="Arial" panose="020B0604020202020204" pitchFamily="34" charset="0"/>
              <a:buChar char="•"/>
            </a:pPr>
            <a:endParaRPr lang="en-US" sz="1600" b="1" dirty="0">
              <a:solidFill>
                <a:prstClr val="white"/>
              </a:solidFill>
              <a:latin typeface="Arial"/>
            </a:endParaRPr>
          </a:p>
          <a:p>
            <a:pPr marL="274320" indent="-274320" defTabSz="684702">
              <a:buFont typeface="Arial" panose="020B0604020202020204" pitchFamily="34" charset="0"/>
              <a:buChar char="•"/>
            </a:pPr>
            <a:endParaRPr lang="en-US" sz="1600" b="1" dirty="0">
              <a:solidFill>
                <a:prstClr val="white"/>
              </a:solidFill>
              <a:latin typeface="Arial"/>
              <a:cs typeface="Arial" panose="020B0604020202020204" pitchFamily="34" charset="0"/>
            </a:endParaRPr>
          </a:p>
        </p:txBody>
      </p:sp>
    </p:spTree>
    <p:extLst>
      <p:ext uri="{BB962C8B-B14F-4D97-AF65-F5344CB8AC3E}">
        <p14:creationId xmlns:p14="http://schemas.microsoft.com/office/powerpoint/2010/main" val="1059514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02FA4AE5-97CA-1F47-B997-7441581CC0D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20" name="Shape 176">
            <a:extLst>
              <a:ext uri="{FF2B5EF4-FFF2-40B4-BE49-F238E27FC236}">
                <a16:creationId xmlns:a16="http://schemas.microsoft.com/office/drawing/2014/main" id="{324D2B50-B4C8-C041-AE84-46C5CFF42361}"/>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6" name="Shape 176">
            <a:extLst>
              <a:ext uri="{FF2B5EF4-FFF2-40B4-BE49-F238E27FC236}">
                <a16:creationId xmlns:a16="http://schemas.microsoft.com/office/drawing/2014/main" id="{5ACF224F-4A96-9841-B678-8C194AC29AC7}"/>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423AE5D6-2860-694A-9461-B837F43DE880}"/>
              </a:ext>
            </a:extLst>
          </p:cNvPr>
          <p:cNvGrpSpPr/>
          <p:nvPr/>
        </p:nvGrpSpPr>
        <p:grpSpPr>
          <a:xfrm>
            <a:off x="-289205" y="4457634"/>
            <a:ext cx="9485457" cy="316090"/>
            <a:chOff x="-361507" y="5557755"/>
            <a:chExt cx="11856821" cy="395112"/>
          </a:xfrm>
        </p:grpSpPr>
        <p:cxnSp>
          <p:nvCxnSpPr>
            <p:cNvPr id="17" name="Straight Connector 16">
              <a:extLst>
                <a:ext uri="{FF2B5EF4-FFF2-40B4-BE49-F238E27FC236}">
                  <a16:creationId xmlns:a16="http://schemas.microsoft.com/office/drawing/2014/main" id="{A5E5CF9B-0973-9C46-8A49-34A5F50DC9D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F22999FF-AF74-D548-80B1-8EAD67F56003}"/>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89C1AEC7-A5D6-694C-AC89-EC5F37D0E7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71780097-F88C-9347-8ED5-1EBD71355DB4}"/>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20C4DC39-C734-6042-A255-37FE2018A79E}"/>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C3EB2571-311F-6344-BC3C-16B7ABFA5C11}"/>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3" name="TextBox 2">
            <a:extLst>
              <a:ext uri="{FF2B5EF4-FFF2-40B4-BE49-F238E27FC236}">
                <a16:creationId xmlns:a16="http://schemas.microsoft.com/office/drawing/2014/main" id="{111E1B1B-B4AD-AC48-B699-0C7E3409B24C}"/>
              </a:ext>
            </a:extLst>
          </p:cNvPr>
          <p:cNvSpPr txBox="1"/>
          <p:nvPr/>
        </p:nvSpPr>
        <p:spPr>
          <a:xfrm>
            <a:off x="5873772" y="4286747"/>
            <a:ext cx="1777365" cy="190821"/>
          </a:xfrm>
          <a:prstGeom prst="rect">
            <a:avLst/>
          </a:prstGeom>
          <a:noFill/>
        </p:spPr>
        <p:txBody>
          <a:bodyPr wrap="square" rtlCol="0">
            <a:spAutoFit/>
          </a:bodyPr>
          <a:lstStyle/>
          <a:p>
            <a:pPr defTabSz="684702"/>
            <a:r>
              <a:rPr lang="en-US" sz="640" dirty="0">
                <a:solidFill>
                  <a:prstClr val="white">
                    <a:lumMod val="75000"/>
                  </a:prstClr>
                </a:solidFill>
                <a:latin typeface="Arial"/>
              </a:rPr>
              <a:t>VISIT REGIONALCOUNCILS.NY.GOV</a:t>
            </a:r>
            <a:endParaRPr lang="en-US" sz="1120" dirty="0">
              <a:solidFill>
                <a:prstClr val="white">
                  <a:lumMod val="75000"/>
                </a:prstClr>
              </a:solidFill>
              <a:latin typeface="Arial"/>
            </a:endParaRPr>
          </a:p>
        </p:txBody>
      </p:sp>
      <p:sp>
        <p:nvSpPr>
          <p:cNvPr id="4" name="TextBox 3">
            <a:extLst>
              <a:ext uri="{FF2B5EF4-FFF2-40B4-BE49-F238E27FC236}">
                <a16:creationId xmlns:a16="http://schemas.microsoft.com/office/drawing/2014/main" id="{1F5DDDAE-0D23-E441-8708-C9DDE43F42AA}"/>
              </a:ext>
            </a:extLst>
          </p:cNvPr>
          <p:cNvSpPr txBox="1"/>
          <p:nvPr/>
        </p:nvSpPr>
        <p:spPr>
          <a:xfrm>
            <a:off x="1128175" y="1594015"/>
            <a:ext cx="3126186" cy="1815882"/>
          </a:xfrm>
          <a:prstGeom prst="rect">
            <a:avLst/>
          </a:prstGeom>
          <a:noFill/>
        </p:spPr>
        <p:txBody>
          <a:bodyPr wrap="square" rtlCol="0">
            <a:spAutoFit/>
          </a:bodyPr>
          <a:lstStyle/>
          <a:p>
            <a:pPr defTabSz="684702"/>
            <a:r>
              <a:rPr lang="en-US" sz="1920" b="1" dirty="0">
                <a:solidFill>
                  <a:prstClr val="white"/>
                </a:solidFill>
                <a:latin typeface="Arial"/>
              </a:rPr>
              <a:t>In 2019, Governor Cuomo has made over $525 million available from over 30 programs across 10 state agencies. </a:t>
            </a:r>
          </a:p>
          <a:p>
            <a:pPr defTabSz="684702"/>
            <a:endParaRPr lang="en-US" sz="1600" dirty="0">
              <a:solidFill>
                <a:prstClr val="white"/>
              </a:solidFill>
              <a:latin typeface="Arial"/>
            </a:endParaRPr>
          </a:p>
        </p:txBody>
      </p:sp>
      <p:sp>
        <p:nvSpPr>
          <p:cNvPr id="6" name="TextBox 5">
            <a:extLst>
              <a:ext uri="{FF2B5EF4-FFF2-40B4-BE49-F238E27FC236}">
                <a16:creationId xmlns:a16="http://schemas.microsoft.com/office/drawing/2014/main" id="{5FCE94ED-EA40-4B4A-9213-5ECDA6976F16}"/>
              </a:ext>
            </a:extLst>
          </p:cNvPr>
          <p:cNvSpPr txBox="1"/>
          <p:nvPr/>
        </p:nvSpPr>
        <p:spPr>
          <a:xfrm>
            <a:off x="3933108" y="-665019"/>
            <a:ext cx="184731" cy="299762"/>
          </a:xfrm>
          <a:prstGeom prst="rect">
            <a:avLst/>
          </a:prstGeom>
          <a:noFill/>
        </p:spPr>
        <p:txBody>
          <a:bodyPr wrap="none" rtlCol="0">
            <a:spAutoFit/>
          </a:bodyPr>
          <a:lstStyle/>
          <a:p>
            <a:pPr defTabSz="684702"/>
            <a:endParaRPr lang="en-US" sz="1348" dirty="0">
              <a:solidFill>
                <a:prstClr val="black"/>
              </a:solidFill>
              <a:latin typeface="Arial"/>
            </a:endParaRPr>
          </a:p>
        </p:txBody>
      </p:sp>
      <p:sp>
        <p:nvSpPr>
          <p:cNvPr id="15" name="TextBox 14">
            <a:extLst>
              <a:ext uri="{FF2B5EF4-FFF2-40B4-BE49-F238E27FC236}">
                <a16:creationId xmlns:a16="http://schemas.microsoft.com/office/drawing/2014/main" id="{B551EEE5-8AFB-464D-B696-9900750E04E6}"/>
              </a:ext>
            </a:extLst>
          </p:cNvPr>
          <p:cNvSpPr txBox="1"/>
          <p:nvPr/>
        </p:nvSpPr>
        <p:spPr>
          <a:xfrm>
            <a:off x="-38793" y="241138"/>
            <a:ext cx="9221586" cy="440852"/>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400" b="1" dirty="0">
                <a:solidFill>
                  <a:srgbClr val="002060"/>
                </a:solidFill>
                <a:latin typeface="Arial"/>
                <a:ea typeface="ＭＳ Ｐゴシック" charset="0"/>
              </a:rPr>
              <a:t>2019 COMPETITION BREAKDOWN</a:t>
            </a:r>
          </a:p>
        </p:txBody>
      </p:sp>
      <p:pic>
        <p:nvPicPr>
          <p:cNvPr id="21" name="Picture 20"/>
          <p:cNvPicPr>
            <a:picLocks noChangeAspect="1"/>
          </p:cNvPicPr>
          <p:nvPr/>
        </p:nvPicPr>
        <p:blipFill>
          <a:blip r:embed="rId5"/>
          <a:stretch>
            <a:fillRect/>
          </a:stretch>
        </p:blipFill>
        <p:spPr>
          <a:xfrm>
            <a:off x="5281810" y="797664"/>
            <a:ext cx="2878544" cy="3438144"/>
          </a:xfrm>
          <a:prstGeom prst="rect">
            <a:avLst/>
          </a:prstGeom>
        </p:spPr>
      </p:pic>
    </p:spTree>
    <p:extLst>
      <p:ext uri="{BB962C8B-B14F-4D97-AF65-F5344CB8AC3E}">
        <p14:creationId xmlns:p14="http://schemas.microsoft.com/office/powerpoint/2010/main" val="1793486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69897DBC-CCEF-FB4E-8E2A-5784400676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9" name="Shape 176">
            <a:extLst>
              <a:ext uri="{FF2B5EF4-FFF2-40B4-BE49-F238E27FC236}">
                <a16:creationId xmlns:a16="http://schemas.microsoft.com/office/drawing/2014/main" id="{D8E9BCB9-060F-1D46-817D-D44789A8A578}"/>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8" name="Shape 176">
            <a:extLst>
              <a:ext uri="{FF2B5EF4-FFF2-40B4-BE49-F238E27FC236}">
                <a16:creationId xmlns:a16="http://schemas.microsoft.com/office/drawing/2014/main" id="{AF29D9B6-0A07-D04D-A59F-C79F21903408}"/>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2" name="Group 1">
            <a:extLst>
              <a:ext uri="{FF2B5EF4-FFF2-40B4-BE49-F238E27FC236}">
                <a16:creationId xmlns:a16="http://schemas.microsoft.com/office/drawing/2014/main" id="{8B603059-0F46-314C-BC60-6175FCF1D4F2}"/>
              </a:ext>
            </a:extLst>
          </p:cNvPr>
          <p:cNvGrpSpPr/>
          <p:nvPr/>
        </p:nvGrpSpPr>
        <p:grpSpPr>
          <a:xfrm>
            <a:off x="868395" y="424010"/>
            <a:ext cx="7400490" cy="3837888"/>
            <a:chOff x="906199" y="605372"/>
            <a:chExt cx="9250612" cy="4797360"/>
          </a:xfrm>
        </p:grpSpPr>
        <p:sp>
          <p:nvSpPr>
            <p:cNvPr id="25" name="Rectangle 24">
              <a:extLst>
                <a:ext uri="{FF2B5EF4-FFF2-40B4-BE49-F238E27FC236}">
                  <a16:creationId xmlns:a16="http://schemas.microsoft.com/office/drawing/2014/main" id="{1096452D-6810-7543-839B-D499DE94E7FB}"/>
                </a:ext>
              </a:extLst>
            </p:cNvPr>
            <p:cNvSpPr/>
            <p:nvPr/>
          </p:nvSpPr>
          <p:spPr>
            <a:xfrm>
              <a:off x="911099" y="1084935"/>
              <a:ext cx="9239732" cy="4289227"/>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6" name="Rectangle 25">
              <a:extLst>
                <a:ext uri="{FF2B5EF4-FFF2-40B4-BE49-F238E27FC236}">
                  <a16:creationId xmlns:a16="http://schemas.microsoft.com/office/drawing/2014/main" id="{A65A20EE-7C6E-394F-9034-C5C935238150}"/>
                </a:ext>
              </a:extLst>
            </p:cNvPr>
            <p:cNvSpPr/>
            <p:nvPr/>
          </p:nvSpPr>
          <p:spPr>
            <a:xfrm>
              <a:off x="906199" y="5357013"/>
              <a:ext cx="9250612" cy="45719"/>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dirty="0">
                <a:solidFill>
                  <a:prstClr val="white"/>
                </a:solidFill>
                <a:latin typeface="Arial"/>
              </a:endParaRPr>
            </a:p>
          </p:txBody>
        </p:sp>
        <p:sp>
          <p:nvSpPr>
            <p:cNvPr id="27" name="TextBox 26">
              <a:extLst>
                <a:ext uri="{FF2B5EF4-FFF2-40B4-BE49-F238E27FC236}">
                  <a16:creationId xmlns:a16="http://schemas.microsoft.com/office/drawing/2014/main" id="{71663E9D-E9CC-9540-B0B4-E69B40C8233C}"/>
                </a:ext>
              </a:extLst>
            </p:cNvPr>
            <p:cNvSpPr txBox="1"/>
            <p:nvPr/>
          </p:nvSpPr>
          <p:spPr>
            <a:xfrm>
              <a:off x="910166" y="605372"/>
              <a:ext cx="9239872" cy="520286"/>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2019 COMPETITION CRITERIA</a:t>
              </a:r>
            </a:p>
          </p:txBody>
        </p:sp>
      </p:grpSp>
      <p:sp>
        <p:nvSpPr>
          <p:cNvPr id="3" name="Content Placeholder 2"/>
          <p:cNvSpPr>
            <a:spLocks noGrp="1"/>
          </p:cNvSpPr>
          <p:nvPr>
            <p:ph idx="1"/>
          </p:nvPr>
        </p:nvSpPr>
        <p:spPr>
          <a:xfrm>
            <a:off x="1314798" y="1060307"/>
            <a:ext cx="6514405" cy="2870429"/>
          </a:xfrm>
        </p:spPr>
        <p:txBody>
          <a:bodyPr>
            <a:normAutofit/>
          </a:bodyPr>
          <a:lstStyle/>
          <a:p>
            <a:pPr marL="274320" indent="-274320">
              <a:buFont typeface="Arial" panose="020B0604020202020204" pitchFamily="34" charset="0"/>
              <a:buChar char="•"/>
            </a:pPr>
            <a:r>
              <a:rPr lang="en-US" sz="1600" b="1" dirty="0"/>
              <a:t>Work with local businesses and communities to identify childcare needs and develop potential solutions </a:t>
            </a:r>
          </a:p>
          <a:p>
            <a:pPr marL="274320" indent="-274320">
              <a:buFont typeface="Arial" panose="020B0604020202020204" pitchFamily="34" charset="0"/>
              <a:buChar char="•"/>
            </a:pPr>
            <a:r>
              <a:rPr lang="en-US" sz="1600" b="1" dirty="0"/>
              <a:t>Develop an environmental justice strategy for the region as its relates to economic development </a:t>
            </a:r>
          </a:p>
          <a:p>
            <a:pPr marL="274320" indent="-274320">
              <a:buFont typeface="Arial" panose="020B0604020202020204" pitchFamily="34" charset="0"/>
              <a:buChar char="•"/>
            </a:pPr>
            <a:r>
              <a:rPr lang="en-US" sz="1600" b="1" dirty="0"/>
              <a:t>Support Downtown Revitalization Plans and downtown projects</a:t>
            </a:r>
          </a:p>
          <a:p>
            <a:pPr marL="274320" indent="-274320">
              <a:buFont typeface="Arial" panose="020B0604020202020204" pitchFamily="34" charset="0"/>
              <a:buChar char="•"/>
            </a:pPr>
            <a:r>
              <a:rPr lang="en-US" sz="1600" b="1" dirty="0"/>
              <a:t>Identify community place making needs and sustainable community development strategies</a:t>
            </a:r>
          </a:p>
          <a:p>
            <a:pPr marL="274320" indent="-274320">
              <a:buFont typeface="Arial" panose="020B0604020202020204" pitchFamily="34" charset="0"/>
              <a:buChar char="•"/>
            </a:pPr>
            <a:r>
              <a:rPr lang="en-US" sz="1600" b="1" dirty="0"/>
              <a:t>Track the progress of the strategic plan and CFA projects</a:t>
            </a:r>
          </a:p>
          <a:p>
            <a:endParaRPr lang="en-US" b="1" dirty="0"/>
          </a:p>
        </p:txBody>
      </p:sp>
      <p:grpSp>
        <p:nvGrpSpPr>
          <p:cNvPr id="10" name="Group 9">
            <a:extLst>
              <a:ext uri="{FF2B5EF4-FFF2-40B4-BE49-F238E27FC236}">
                <a16:creationId xmlns:a16="http://schemas.microsoft.com/office/drawing/2014/main" id="{652AB616-BC09-4F44-A7A7-66E21136ADF8}"/>
              </a:ext>
            </a:extLst>
          </p:cNvPr>
          <p:cNvGrpSpPr/>
          <p:nvPr/>
        </p:nvGrpSpPr>
        <p:grpSpPr>
          <a:xfrm>
            <a:off x="-289205" y="4457634"/>
            <a:ext cx="9485457" cy="316090"/>
            <a:chOff x="-361507" y="5557755"/>
            <a:chExt cx="11856821" cy="395112"/>
          </a:xfrm>
        </p:grpSpPr>
        <p:cxnSp>
          <p:nvCxnSpPr>
            <p:cNvPr id="15" name="Straight Connector 14">
              <a:extLst>
                <a:ext uri="{FF2B5EF4-FFF2-40B4-BE49-F238E27FC236}">
                  <a16:creationId xmlns:a16="http://schemas.microsoft.com/office/drawing/2014/main" id="{E70CB9CD-BEC5-8843-9AFE-397A02996728}"/>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03D0322-7F45-F44E-A353-5FC524A00674}"/>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131BCB9D-993A-4541-9E63-39100E8B0B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2" name="Group 21">
            <a:extLst>
              <a:ext uri="{FF2B5EF4-FFF2-40B4-BE49-F238E27FC236}">
                <a16:creationId xmlns:a16="http://schemas.microsoft.com/office/drawing/2014/main" id="{8901C9CE-AC17-9042-9EFA-A9608443B0AF}"/>
              </a:ext>
            </a:extLst>
          </p:cNvPr>
          <p:cNvGrpSpPr/>
          <p:nvPr/>
        </p:nvGrpSpPr>
        <p:grpSpPr>
          <a:xfrm>
            <a:off x="-360044" y="13801"/>
            <a:ext cx="9864090" cy="5118269"/>
            <a:chOff x="-450056" y="2964"/>
            <a:chExt cx="12330113" cy="6397836"/>
          </a:xfrm>
        </p:grpSpPr>
        <p:sp>
          <p:nvSpPr>
            <p:cNvPr id="23" name="Rectangle 22">
              <a:extLst>
                <a:ext uri="{FF2B5EF4-FFF2-40B4-BE49-F238E27FC236}">
                  <a16:creationId xmlns:a16="http://schemas.microsoft.com/office/drawing/2014/main" id="{BAACB3E3-F2DD-8D4C-A5A5-B93A53F1EE30}"/>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4" name="Rectangle 23">
              <a:extLst>
                <a:ext uri="{FF2B5EF4-FFF2-40B4-BE49-F238E27FC236}">
                  <a16:creationId xmlns:a16="http://schemas.microsoft.com/office/drawing/2014/main" id="{04376311-800F-4F45-98C4-573615AAD437}"/>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Tree>
    <p:extLst>
      <p:ext uri="{BB962C8B-B14F-4D97-AF65-F5344CB8AC3E}">
        <p14:creationId xmlns:p14="http://schemas.microsoft.com/office/powerpoint/2010/main" val="29333047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hape 176">
            <a:extLst>
              <a:ext uri="{FF2B5EF4-FFF2-40B4-BE49-F238E27FC236}">
                <a16:creationId xmlns:a16="http://schemas.microsoft.com/office/drawing/2014/main" id="{87EE9C28-51D2-3A4A-9F04-D374B01EDD20}"/>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pic>
        <p:nvPicPr>
          <p:cNvPr id="17" name="Picture 16">
            <a:extLst>
              <a:ext uri="{FF2B5EF4-FFF2-40B4-BE49-F238E27FC236}">
                <a16:creationId xmlns:a16="http://schemas.microsoft.com/office/drawing/2014/main" id="{D944F8E4-6F2D-474D-ADAD-2CBFC58D553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6" name="Shape 176">
            <a:extLst>
              <a:ext uri="{FF2B5EF4-FFF2-40B4-BE49-F238E27FC236}">
                <a16:creationId xmlns:a16="http://schemas.microsoft.com/office/drawing/2014/main" id="{B7F4C06B-8032-EE49-BBDA-AA3BE3C391EA}"/>
              </a:ext>
            </a:extLst>
          </p:cNvPr>
          <p:cNvSpPr/>
          <p:nvPr/>
        </p:nvSpPr>
        <p:spPr>
          <a:xfrm rot="16720797" flipH="1">
            <a:off x="1421814" y="-3582167"/>
            <a:ext cx="6745772" cy="12781550"/>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aphicFrame>
        <p:nvGraphicFramePr>
          <p:cNvPr id="5" name="Content Placeholder 3"/>
          <p:cNvGraphicFramePr>
            <a:graphicFrameLocks noGrp="1"/>
          </p:cNvGraphicFramePr>
          <p:nvPr>
            <p:ph idx="1"/>
            <p:extLst/>
          </p:nvPr>
        </p:nvGraphicFramePr>
        <p:xfrm>
          <a:off x="-332509" y="774302"/>
          <a:ext cx="9642763" cy="35105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8" name="Group 7">
            <a:extLst>
              <a:ext uri="{FF2B5EF4-FFF2-40B4-BE49-F238E27FC236}">
                <a16:creationId xmlns:a16="http://schemas.microsoft.com/office/drawing/2014/main" id="{F3DF9F24-4587-AB46-9E64-86845EEC17AD}"/>
              </a:ext>
            </a:extLst>
          </p:cNvPr>
          <p:cNvGrpSpPr/>
          <p:nvPr/>
        </p:nvGrpSpPr>
        <p:grpSpPr>
          <a:xfrm>
            <a:off x="-289205" y="4457634"/>
            <a:ext cx="9485457" cy="316090"/>
            <a:chOff x="-361507" y="5557755"/>
            <a:chExt cx="11856821" cy="395112"/>
          </a:xfrm>
        </p:grpSpPr>
        <p:cxnSp>
          <p:nvCxnSpPr>
            <p:cNvPr id="11" name="Straight Connector 10">
              <a:extLst>
                <a:ext uri="{FF2B5EF4-FFF2-40B4-BE49-F238E27FC236}">
                  <a16:creationId xmlns:a16="http://schemas.microsoft.com/office/drawing/2014/main" id="{15DA153A-CED3-644A-B6E8-DE3E4A9E4265}"/>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2878453D-B3C5-C848-B3CA-7B0B55A47299}"/>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711A6F7C-0787-E64F-8583-D636EFA6D06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18" name="Group 17">
            <a:extLst>
              <a:ext uri="{FF2B5EF4-FFF2-40B4-BE49-F238E27FC236}">
                <a16:creationId xmlns:a16="http://schemas.microsoft.com/office/drawing/2014/main" id="{055E0FB2-2C0C-C74B-891C-5BFCCAF93592}"/>
              </a:ext>
            </a:extLst>
          </p:cNvPr>
          <p:cNvGrpSpPr/>
          <p:nvPr/>
        </p:nvGrpSpPr>
        <p:grpSpPr>
          <a:xfrm>
            <a:off x="-360044" y="13801"/>
            <a:ext cx="9864090" cy="5118269"/>
            <a:chOff x="-450056" y="2964"/>
            <a:chExt cx="12330113" cy="6397836"/>
          </a:xfrm>
        </p:grpSpPr>
        <p:sp>
          <p:nvSpPr>
            <p:cNvPr id="19" name="Rectangle 18">
              <a:extLst>
                <a:ext uri="{FF2B5EF4-FFF2-40B4-BE49-F238E27FC236}">
                  <a16:creationId xmlns:a16="http://schemas.microsoft.com/office/drawing/2014/main" id="{42FFD09E-3693-8245-B5E2-A28D0D30BE57}"/>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0" name="Rectangle 19">
              <a:extLst>
                <a:ext uri="{FF2B5EF4-FFF2-40B4-BE49-F238E27FC236}">
                  <a16:creationId xmlns:a16="http://schemas.microsoft.com/office/drawing/2014/main" id="{052A1570-128E-834B-8921-28B49DD2D281}"/>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3" name="TextBox 2">
            <a:extLst>
              <a:ext uri="{FF2B5EF4-FFF2-40B4-BE49-F238E27FC236}">
                <a16:creationId xmlns:a16="http://schemas.microsoft.com/office/drawing/2014/main" id="{44F8D6C4-4742-4747-A11D-5207E8B36363}"/>
              </a:ext>
            </a:extLst>
          </p:cNvPr>
          <p:cNvSpPr txBox="1"/>
          <p:nvPr/>
        </p:nvSpPr>
        <p:spPr>
          <a:xfrm>
            <a:off x="-881149" y="-515389"/>
            <a:ext cx="184731" cy="299762"/>
          </a:xfrm>
          <a:prstGeom prst="rect">
            <a:avLst/>
          </a:prstGeom>
          <a:noFill/>
        </p:spPr>
        <p:txBody>
          <a:bodyPr wrap="none" rtlCol="0">
            <a:spAutoFit/>
          </a:bodyPr>
          <a:lstStyle/>
          <a:p>
            <a:pPr defTabSz="684702"/>
            <a:endParaRPr lang="en-US" sz="1348" dirty="0">
              <a:solidFill>
                <a:prstClr val="black"/>
              </a:solidFill>
              <a:latin typeface="Arial"/>
            </a:endParaRPr>
          </a:p>
        </p:txBody>
      </p:sp>
      <p:sp>
        <p:nvSpPr>
          <p:cNvPr id="15" name="TextBox 14">
            <a:extLst>
              <a:ext uri="{FF2B5EF4-FFF2-40B4-BE49-F238E27FC236}">
                <a16:creationId xmlns:a16="http://schemas.microsoft.com/office/drawing/2014/main" id="{77980AD7-5D5D-1048-BA0F-A62BBB181B7F}"/>
              </a:ext>
            </a:extLst>
          </p:cNvPr>
          <p:cNvSpPr txBox="1"/>
          <p:nvPr/>
        </p:nvSpPr>
        <p:spPr>
          <a:xfrm>
            <a:off x="-77586" y="246436"/>
            <a:ext cx="9221586" cy="440852"/>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400" b="1">
                <a:solidFill>
                  <a:srgbClr val="002060"/>
                </a:solidFill>
                <a:latin typeface="Arial"/>
                <a:ea typeface="ＭＳ Ｐゴシック" charset="0"/>
              </a:rPr>
              <a:t>ROUND IX TIMELINE</a:t>
            </a:r>
            <a:endParaRPr lang="en-US" sz="2400" b="1" dirty="0">
              <a:solidFill>
                <a:srgbClr val="002060"/>
              </a:solidFill>
              <a:latin typeface="Arial"/>
              <a:ea typeface="ＭＳ Ｐゴシック" charset="0"/>
            </a:endParaRPr>
          </a:p>
        </p:txBody>
      </p:sp>
    </p:spTree>
    <p:extLst>
      <p:ext uri="{BB962C8B-B14F-4D97-AF65-F5344CB8AC3E}">
        <p14:creationId xmlns:p14="http://schemas.microsoft.com/office/powerpoint/2010/main" val="1772866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8677C20E-A74D-AF4E-A59F-BD1BB9057F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6" name="Shape 176">
            <a:extLst>
              <a:ext uri="{FF2B5EF4-FFF2-40B4-BE49-F238E27FC236}">
                <a16:creationId xmlns:a16="http://schemas.microsoft.com/office/drawing/2014/main" id="{75BA6641-BE6A-1041-A548-537A990B22ED}"/>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5" name="Shape 176">
            <a:extLst>
              <a:ext uri="{FF2B5EF4-FFF2-40B4-BE49-F238E27FC236}">
                <a16:creationId xmlns:a16="http://schemas.microsoft.com/office/drawing/2014/main" id="{5DEF225F-5755-4F4D-84FE-0F1A7903C1E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25" name="Rectangle 24">
            <a:extLst>
              <a:ext uri="{FF2B5EF4-FFF2-40B4-BE49-F238E27FC236}">
                <a16:creationId xmlns:a16="http://schemas.microsoft.com/office/drawing/2014/main" id="{934675A7-81DC-3E49-97D5-70522AE0B49A}"/>
              </a:ext>
            </a:extLst>
          </p:cNvPr>
          <p:cNvSpPr/>
          <p:nvPr/>
        </p:nvSpPr>
        <p:spPr>
          <a:xfrm>
            <a:off x="735037" y="784246"/>
            <a:ext cx="7671544" cy="308173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6" name="Rectangle 25">
            <a:extLst>
              <a:ext uri="{FF2B5EF4-FFF2-40B4-BE49-F238E27FC236}">
                <a16:creationId xmlns:a16="http://schemas.microsoft.com/office/drawing/2014/main" id="{4087F69E-CE29-D046-ABC6-EBB47F512212}"/>
              </a:ext>
            </a:extLst>
          </p:cNvPr>
          <p:cNvSpPr/>
          <p:nvPr/>
        </p:nvSpPr>
        <p:spPr>
          <a:xfrm>
            <a:off x="738553" y="3803292"/>
            <a:ext cx="7670375" cy="61593"/>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7" name="TextBox 26">
            <a:extLst>
              <a:ext uri="{FF2B5EF4-FFF2-40B4-BE49-F238E27FC236}">
                <a16:creationId xmlns:a16="http://schemas.microsoft.com/office/drawing/2014/main" id="{59B3FD7B-A8C6-3049-9130-0EFADF232577}"/>
              </a:ext>
            </a:extLst>
          </p:cNvPr>
          <p:cNvSpPr txBox="1"/>
          <p:nvPr/>
        </p:nvSpPr>
        <p:spPr>
          <a:xfrm>
            <a:off x="732690" y="422734"/>
            <a:ext cx="7681588"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DOWNTOWN REVITALIZATION INITIATIVE ROUND IV</a:t>
            </a:r>
          </a:p>
        </p:txBody>
      </p:sp>
      <p:sp>
        <p:nvSpPr>
          <p:cNvPr id="3" name="Content Placeholder 2"/>
          <p:cNvSpPr>
            <a:spLocks noGrp="1"/>
          </p:cNvSpPr>
          <p:nvPr>
            <p:ph idx="1"/>
          </p:nvPr>
        </p:nvSpPr>
        <p:spPr>
          <a:xfrm>
            <a:off x="966202" y="1108332"/>
            <a:ext cx="7211597" cy="2612279"/>
          </a:xfrm>
        </p:spPr>
        <p:txBody>
          <a:bodyPr>
            <a:normAutofit/>
          </a:bodyPr>
          <a:lstStyle/>
          <a:p>
            <a:pPr marL="274320" indent="-274320">
              <a:buFont typeface="Arial" panose="020B0604020202020204" pitchFamily="34" charset="0"/>
              <a:buChar char="•"/>
            </a:pPr>
            <a:r>
              <a:rPr lang="en-US" sz="1920" b="1" dirty="0"/>
              <a:t>$100M Program - $10M awarded for one community in each region.</a:t>
            </a:r>
          </a:p>
          <a:p>
            <a:pPr marL="274320" indent="-274320">
              <a:buFont typeface="Arial" panose="020B0604020202020204" pitchFamily="34" charset="0"/>
              <a:buChar char="•"/>
            </a:pPr>
            <a:r>
              <a:rPr lang="en-US" sz="1920" b="1" dirty="0"/>
              <a:t>Develop strategic plan that will identify economic development, transportation, housing and community projects.</a:t>
            </a:r>
          </a:p>
          <a:p>
            <a:pPr marL="274320" indent="-274320">
              <a:buFont typeface="Arial" panose="020B0604020202020204" pitchFamily="34" charset="0"/>
              <a:buChar char="•"/>
            </a:pPr>
            <a:r>
              <a:rPr lang="en-US" sz="1920" b="1" dirty="0"/>
              <a:t>Use investments to reinforce and secure additional public and private investments.</a:t>
            </a:r>
          </a:p>
          <a:p>
            <a:pPr marL="274320" indent="-274320">
              <a:buFont typeface="Arial" panose="020B0604020202020204" pitchFamily="34" charset="0"/>
              <a:buChar char="•"/>
            </a:pPr>
            <a:r>
              <a:rPr lang="en-US" sz="1920" b="1" dirty="0"/>
              <a:t>Applications are due May 31, 2019</a:t>
            </a:r>
          </a:p>
          <a:p>
            <a:pPr marL="274320" indent="-274320">
              <a:buFont typeface="Arial" panose="020B0604020202020204" pitchFamily="34" charset="0"/>
              <a:buChar char="•"/>
            </a:pPr>
            <a:endParaRPr lang="en-US" sz="1920" b="1" dirty="0"/>
          </a:p>
        </p:txBody>
      </p:sp>
      <p:grpSp>
        <p:nvGrpSpPr>
          <p:cNvPr id="8" name="Group 7">
            <a:extLst>
              <a:ext uri="{FF2B5EF4-FFF2-40B4-BE49-F238E27FC236}">
                <a16:creationId xmlns:a16="http://schemas.microsoft.com/office/drawing/2014/main" id="{65FA2CE6-11D4-904A-B6C9-FAD2CF90D025}"/>
              </a:ext>
            </a:extLst>
          </p:cNvPr>
          <p:cNvGrpSpPr/>
          <p:nvPr/>
        </p:nvGrpSpPr>
        <p:grpSpPr>
          <a:xfrm>
            <a:off x="-289205" y="4457634"/>
            <a:ext cx="9485457" cy="316090"/>
            <a:chOff x="-361507" y="5557755"/>
            <a:chExt cx="11856821" cy="395112"/>
          </a:xfrm>
        </p:grpSpPr>
        <p:cxnSp>
          <p:nvCxnSpPr>
            <p:cNvPr id="12" name="Straight Connector 11">
              <a:extLst>
                <a:ext uri="{FF2B5EF4-FFF2-40B4-BE49-F238E27FC236}">
                  <a16:creationId xmlns:a16="http://schemas.microsoft.com/office/drawing/2014/main" id="{411AAD0D-36C8-3549-85BB-F1068EB4426A}"/>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81AC8C36-AAD2-2F43-9DA9-DCE92D9F69A4}"/>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BB41E00C-9390-4641-83E2-CE3D2ADD2F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19" name="Group 18">
            <a:extLst>
              <a:ext uri="{FF2B5EF4-FFF2-40B4-BE49-F238E27FC236}">
                <a16:creationId xmlns:a16="http://schemas.microsoft.com/office/drawing/2014/main" id="{6654CBA6-3695-7742-B9A4-697F84E9BE94}"/>
              </a:ext>
            </a:extLst>
          </p:cNvPr>
          <p:cNvGrpSpPr/>
          <p:nvPr/>
        </p:nvGrpSpPr>
        <p:grpSpPr>
          <a:xfrm>
            <a:off x="-360044" y="13801"/>
            <a:ext cx="9864090" cy="5118269"/>
            <a:chOff x="-450056" y="2964"/>
            <a:chExt cx="12330113" cy="6397836"/>
          </a:xfrm>
        </p:grpSpPr>
        <p:sp>
          <p:nvSpPr>
            <p:cNvPr id="20" name="Rectangle 19">
              <a:extLst>
                <a:ext uri="{FF2B5EF4-FFF2-40B4-BE49-F238E27FC236}">
                  <a16:creationId xmlns:a16="http://schemas.microsoft.com/office/drawing/2014/main" id="{882BEE6A-8F47-744E-BA2C-BE25BAD3A67B}"/>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1" name="Rectangle 20">
              <a:extLst>
                <a:ext uri="{FF2B5EF4-FFF2-40B4-BE49-F238E27FC236}">
                  <a16:creationId xmlns:a16="http://schemas.microsoft.com/office/drawing/2014/main" id="{8385CF8F-679E-774C-8348-4385E84DF1A2}"/>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Tree>
    <p:extLst>
      <p:ext uri="{BB962C8B-B14F-4D97-AF65-F5344CB8AC3E}">
        <p14:creationId xmlns:p14="http://schemas.microsoft.com/office/powerpoint/2010/main" val="13020123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C26A644-FD3D-1843-BA9D-D183A03EE16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8" name="Shape 176">
            <a:extLst>
              <a:ext uri="{FF2B5EF4-FFF2-40B4-BE49-F238E27FC236}">
                <a16:creationId xmlns:a16="http://schemas.microsoft.com/office/drawing/2014/main" id="{37E4E377-33E4-D746-942A-4BE18675A8E9}"/>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6" name="Shape 176">
            <a:extLst>
              <a:ext uri="{FF2B5EF4-FFF2-40B4-BE49-F238E27FC236}">
                <a16:creationId xmlns:a16="http://schemas.microsoft.com/office/drawing/2014/main" id="{79267CE7-6E76-D244-896B-60DDD77DB96B}"/>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26" name="Group 25">
            <a:extLst>
              <a:ext uri="{FF2B5EF4-FFF2-40B4-BE49-F238E27FC236}">
                <a16:creationId xmlns:a16="http://schemas.microsoft.com/office/drawing/2014/main" id="{ECD701AC-194B-094E-9ACF-89BE5ADCF577}"/>
              </a:ext>
            </a:extLst>
          </p:cNvPr>
          <p:cNvGrpSpPr/>
          <p:nvPr/>
        </p:nvGrpSpPr>
        <p:grpSpPr>
          <a:xfrm>
            <a:off x="861016" y="424010"/>
            <a:ext cx="7421968" cy="3837888"/>
            <a:chOff x="906199" y="605372"/>
            <a:chExt cx="9277460" cy="4797360"/>
          </a:xfrm>
        </p:grpSpPr>
        <p:sp>
          <p:nvSpPr>
            <p:cNvPr id="27" name="Rectangle 26">
              <a:extLst>
                <a:ext uri="{FF2B5EF4-FFF2-40B4-BE49-F238E27FC236}">
                  <a16:creationId xmlns:a16="http://schemas.microsoft.com/office/drawing/2014/main" id="{1362F1D6-7BFE-0A49-9583-2540BEB36117}"/>
                </a:ext>
              </a:extLst>
            </p:cNvPr>
            <p:cNvSpPr/>
            <p:nvPr/>
          </p:nvSpPr>
          <p:spPr>
            <a:xfrm>
              <a:off x="911099" y="1084935"/>
              <a:ext cx="9239732" cy="4289227"/>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dirty="0">
                <a:solidFill>
                  <a:prstClr val="white"/>
                </a:solidFill>
                <a:latin typeface="Arial"/>
              </a:endParaRPr>
            </a:p>
          </p:txBody>
        </p:sp>
        <p:sp>
          <p:nvSpPr>
            <p:cNvPr id="28" name="Rectangle 27">
              <a:extLst>
                <a:ext uri="{FF2B5EF4-FFF2-40B4-BE49-F238E27FC236}">
                  <a16:creationId xmlns:a16="http://schemas.microsoft.com/office/drawing/2014/main" id="{979E1121-790A-EE45-B276-CD0232DB7F0E}"/>
                </a:ext>
              </a:extLst>
            </p:cNvPr>
            <p:cNvSpPr/>
            <p:nvPr/>
          </p:nvSpPr>
          <p:spPr>
            <a:xfrm>
              <a:off x="906199" y="5357013"/>
              <a:ext cx="9250612" cy="45719"/>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EA8C03A0-BA38-4E41-9B8D-575BE1290F01}"/>
                </a:ext>
              </a:extLst>
            </p:cNvPr>
            <p:cNvSpPr txBox="1"/>
            <p:nvPr/>
          </p:nvSpPr>
          <p:spPr>
            <a:xfrm>
              <a:off x="910166" y="605372"/>
              <a:ext cx="9273493" cy="520286"/>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ONGOING INITIATIVES</a:t>
              </a:r>
            </a:p>
          </p:txBody>
        </p:sp>
      </p:grpSp>
      <p:sp>
        <p:nvSpPr>
          <p:cNvPr id="3" name="Content Placeholder 2"/>
          <p:cNvSpPr>
            <a:spLocks noGrp="1"/>
          </p:cNvSpPr>
          <p:nvPr>
            <p:ph idx="1"/>
          </p:nvPr>
        </p:nvSpPr>
        <p:spPr>
          <a:xfrm>
            <a:off x="1976488" y="437490"/>
            <a:ext cx="5191025" cy="2855586"/>
          </a:xfrm>
        </p:spPr>
        <p:txBody>
          <a:bodyPr>
            <a:normAutofit/>
          </a:bodyPr>
          <a:lstStyle/>
          <a:p>
            <a:pPr lvl="0"/>
            <a:endParaRPr lang="en-US" sz="2240" b="1" dirty="0"/>
          </a:p>
          <a:p>
            <a:pPr marL="284218" indent="-284218">
              <a:buFont typeface="Wingdings" panose="05000000000000000000" pitchFamily="2" charset="2"/>
              <a:buChar char="ü"/>
            </a:pPr>
            <a:r>
              <a:rPr lang="en-US" sz="2240" b="1" dirty="0"/>
              <a:t>Regional Industry Cluster Plans</a:t>
            </a:r>
          </a:p>
          <a:p>
            <a:pPr marL="284218" indent="-284218">
              <a:buFont typeface="Wingdings" panose="05000000000000000000" pitchFamily="2" charset="2"/>
              <a:buChar char="ü"/>
            </a:pPr>
            <a:r>
              <a:rPr lang="en-US" sz="2240" b="1" dirty="0"/>
              <a:t>Opportunity Agenda</a:t>
            </a:r>
          </a:p>
          <a:p>
            <a:pPr marL="284218" indent="-284218">
              <a:buFont typeface="Wingdings" panose="05000000000000000000" pitchFamily="2" charset="2"/>
              <a:buChar char="ü"/>
            </a:pPr>
            <a:r>
              <a:rPr lang="en-US" sz="2240" b="1" dirty="0"/>
              <a:t>Business Incubator and Hot Spot Program</a:t>
            </a:r>
          </a:p>
          <a:p>
            <a:pPr marL="284218" indent="-284218">
              <a:buFont typeface="Wingdings" panose="05000000000000000000" pitchFamily="2" charset="2"/>
              <a:buChar char="ü"/>
            </a:pPr>
            <a:r>
              <a:rPr lang="en-US" sz="2240" b="1" dirty="0"/>
              <a:t>Veteran’s Initiative</a:t>
            </a:r>
          </a:p>
          <a:p>
            <a:pPr marL="284218" indent="-284218">
              <a:buFont typeface="Wingdings" panose="05000000000000000000" pitchFamily="2" charset="2"/>
              <a:buChar char="ü"/>
            </a:pPr>
            <a:r>
              <a:rPr lang="en-US" sz="2240" b="1" dirty="0"/>
              <a:t>Engage Local Governments</a:t>
            </a:r>
          </a:p>
          <a:p>
            <a:endParaRPr lang="en-US" sz="1600" dirty="0"/>
          </a:p>
        </p:txBody>
      </p:sp>
      <p:grpSp>
        <p:nvGrpSpPr>
          <p:cNvPr id="7" name="Group 6">
            <a:extLst>
              <a:ext uri="{FF2B5EF4-FFF2-40B4-BE49-F238E27FC236}">
                <a16:creationId xmlns:a16="http://schemas.microsoft.com/office/drawing/2014/main" id="{ABF8CD5F-7AE1-1C4B-A7A0-639AF9E04593}"/>
              </a:ext>
            </a:extLst>
          </p:cNvPr>
          <p:cNvGrpSpPr/>
          <p:nvPr/>
        </p:nvGrpSpPr>
        <p:grpSpPr>
          <a:xfrm>
            <a:off x="-289205" y="4457634"/>
            <a:ext cx="9485457" cy="316090"/>
            <a:chOff x="-361507" y="5557755"/>
            <a:chExt cx="11856821" cy="395112"/>
          </a:xfrm>
        </p:grpSpPr>
        <p:cxnSp>
          <p:nvCxnSpPr>
            <p:cNvPr id="11" name="Straight Connector 10">
              <a:extLst>
                <a:ext uri="{FF2B5EF4-FFF2-40B4-BE49-F238E27FC236}">
                  <a16:creationId xmlns:a16="http://schemas.microsoft.com/office/drawing/2014/main" id="{0E4065AD-CFD9-8D44-9F39-7CDAFD98BCE5}"/>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AAE536BF-5E04-604F-ADA2-FCDA821CB1EF}"/>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B974BB3E-F659-AA4D-A869-D71112ACF9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2" name="Group 21">
            <a:extLst>
              <a:ext uri="{FF2B5EF4-FFF2-40B4-BE49-F238E27FC236}">
                <a16:creationId xmlns:a16="http://schemas.microsoft.com/office/drawing/2014/main" id="{C68236DD-D863-C944-BEA1-E4D16CABB1AA}"/>
              </a:ext>
            </a:extLst>
          </p:cNvPr>
          <p:cNvGrpSpPr/>
          <p:nvPr/>
        </p:nvGrpSpPr>
        <p:grpSpPr>
          <a:xfrm>
            <a:off x="-360044" y="13801"/>
            <a:ext cx="9864090" cy="5118269"/>
            <a:chOff x="-450056" y="2964"/>
            <a:chExt cx="12330113" cy="6397836"/>
          </a:xfrm>
        </p:grpSpPr>
        <p:sp>
          <p:nvSpPr>
            <p:cNvPr id="23" name="Rectangle 22">
              <a:extLst>
                <a:ext uri="{FF2B5EF4-FFF2-40B4-BE49-F238E27FC236}">
                  <a16:creationId xmlns:a16="http://schemas.microsoft.com/office/drawing/2014/main" id="{C9E1E3A1-F97A-C84F-A25A-38958A06CFF8}"/>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4" name="Rectangle 23">
              <a:extLst>
                <a:ext uri="{FF2B5EF4-FFF2-40B4-BE49-F238E27FC236}">
                  <a16:creationId xmlns:a16="http://schemas.microsoft.com/office/drawing/2014/main" id="{3E13F80A-EBB7-FB43-9359-7AA56B2C0DB3}"/>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 name="TextBox 1"/>
          <p:cNvSpPr txBox="1"/>
          <p:nvPr/>
        </p:nvSpPr>
        <p:spPr>
          <a:xfrm>
            <a:off x="1053284" y="3306556"/>
            <a:ext cx="7015090" cy="830997"/>
          </a:xfrm>
          <a:prstGeom prst="rect">
            <a:avLst/>
          </a:prstGeom>
          <a:noFill/>
        </p:spPr>
        <p:txBody>
          <a:bodyPr wrap="square" rtlCol="0">
            <a:spAutoFit/>
          </a:bodyPr>
          <a:lstStyle/>
          <a:p>
            <a:pPr algn="ctr" defTabSz="684702"/>
            <a:r>
              <a:rPr lang="en-US" sz="1600" dirty="0">
                <a:solidFill>
                  <a:prstClr val="white"/>
                </a:solidFill>
                <a:latin typeface="Arial"/>
              </a:rPr>
              <a:t>Regions are no longer required to report on these initiatives as part of the competition, but may provide updates on progress made around these priorities as it relates to their strategic plan. </a:t>
            </a:r>
          </a:p>
        </p:txBody>
      </p:sp>
    </p:spTree>
    <p:extLst>
      <p:ext uri="{BB962C8B-B14F-4D97-AF65-F5344CB8AC3E}">
        <p14:creationId xmlns:p14="http://schemas.microsoft.com/office/powerpoint/2010/main" val="10322244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3100CA4C-0EC9-AD49-B782-BAB12BBC47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6" name="Shape 176">
            <a:extLst>
              <a:ext uri="{FF2B5EF4-FFF2-40B4-BE49-F238E27FC236}">
                <a16:creationId xmlns:a16="http://schemas.microsoft.com/office/drawing/2014/main" id="{79263AE8-34F7-134A-861F-DB959CBAF696}"/>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5" name="Shape 176">
            <a:extLst>
              <a:ext uri="{FF2B5EF4-FFF2-40B4-BE49-F238E27FC236}">
                <a16:creationId xmlns:a16="http://schemas.microsoft.com/office/drawing/2014/main" id="{6A9A8EAD-D0CD-8349-AAE4-9D4E49883EEF}"/>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24" name="Group 23">
            <a:extLst>
              <a:ext uri="{FF2B5EF4-FFF2-40B4-BE49-F238E27FC236}">
                <a16:creationId xmlns:a16="http://schemas.microsoft.com/office/drawing/2014/main" id="{78E492CA-E4B1-4B4A-AAC3-B2BF9ABC70B4}"/>
              </a:ext>
            </a:extLst>
          </p:cNvPr>
          <p:cNvGrpSpPr/>
          <p:nvPr/>
        </p:nvGrpSpPr>
        <p:grpSpPr>
          <a:xfrm>
            <a:off x="868395" y="424010"/>
            <a:ext cx="7400490" cy="3837888"/>
            <a:chOff x="906199" y="605372"/>
            <a:chExt cx="9250612" cy="4797360"/>
          </a:xfrm>
        </p:grpSpPr>
        <p:sp>
          <p:nvSpPr>
            <p:cNvPr id="25" name="Rectangle 24">
              <a:extLst>
                <a:ext uri="{FF2B5EF4-FFF2-40B4-BE49-F238E27FC236}">
                  <a16:creationId xmlns:a16="http://schemas.microsoft.com/office/drawing/2014/main" id="{26437E37-7762-4C42-A5B0-3152CBCD7F51}"/>
                </a:ext>
              </a:extLst>
            </p:cNvPr>
            <p:cNvSpPr/>
            <p:nvPr/>
          </p:nvSpPr>
          <p:spPr>
            <a:xfrm>
              <a:off x="911099" y="1084935"/>
              <a:ext cx="9239732" cy="4289227"/>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dirty="0">
                <a:solidFill>
                  <a:prstClr val="white"/>
                </a:solidFill>
                <a:latin typeface="Arial"/>
              </a:endParaRPr>
            </a:p>
          </p:txBody>
        </p:sp>
        <p:sp>
          <p:nvSpPr>
            <p:cNvPr id="26" name="Rectangle 25">
              <a:extLst>
                <a:ext uri="{FF2B5EF4-FFF2-40B4-BE49-F238E27FC236}">
                  <a16:creationId xmlns:a16="http://schemas.microsoft.com/office/drawing/2014/main" id="{EA26CE67-B55A-4540-A546-846538899344}"/>
                </a:ext>
              </a:extLst>
            </p:cNvPr>
            <p:cNvSpPr/>
            <p:nvPr/>
          </p:nvSpPr>
          <p:spPr>
            <a:xfrm>
              <a:off x="906199" y="5357013"/>
              <a:ext cx="9250612" cy="45719"/>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dirty="0">
                <a:solidFill>
                  <a:prstClr val="white"/>
                </a:solidFill>
                <a:latin typeface="Arial"/>
              </a:endParaRPr>
            </a:p>
          </p:txBody>
        </p:sp>
        <p:sp>
          <p:nvSpPr>
            <p:cNvPr id="27" name="TextBox 26">
              <a:extLst>
                <a:ext uri="{FF2B5EF4-FFF2-40B4-BE49-F238E27FC236}">
                  <a16:creationId xmlns:a16="http://schemas.microsoft.com/office/drawing/2014/main" id="{960816A2-19E3-994D-9AD8-830644FC1181}"/>
                </a:ext>
              </a:extLst>
            </p:cNvPr>
            <p:cNvSpPr txBox="1"/>
            <p:nvPr/>
          </p:nvSpPr>
          <p:spPr>
            <a:xfrm>
              <a:off x="910166" y="605372"/>
              <a:ext cx="9244106" cy="520286"/>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STATEWIDE ECONOMIC DEVELOPMENT PRIORITIES</a:t>
              </a:r>
            </a:p>
          </p:txBody>
        </p:sp>
      </p:grpSp>
      <p:grpSp>
        <p:nvGrpSpPr>
          <p:cNvPr id="7" name="Group 6">
            <a:extLst>
              <a:ext uri="{FF2B5EF4-FFF2-40B4-BE49-F238E27FC236}">
                <a16:creationId xmlns:a16="http://schemas.microsoft.com/office/drawing/2014/main" id="{9903E2FC-96D5-7840-A39F-6C412ADB2995}"/>
              </a:ext>
            </a:extLst>
          </p:cNvPr>
          <p:cNvGrpSpPr/>
          <p:nvPr/>
        </p:nvGrpSpPr>
        <p:grpSpPr>
          <a:xfrm>
            <a:off x="-289205" y="4457634"/>
            <a:ext cx="9485457" cy="316090"/>
            <a:chOff x="-361507" y="5557755"/>
            <a:chExt cx="11856821" cy="395112"/>
          </a:xfrm>
        </p:grpSpPr>
        <p:cxnSp>
          <p:nvCxnSpPr>
            <p:cNvPr id="11" name="Straight Connector 10">
              <a:extLst>
                <a:ext uri="{FF2B5EF4-FFF2-40B4-BE49-F238E27FC236}">
                  <a16:creationId xmlns:a16="http://schemas.microsoft.com/office/drawing/2014/main" id="{CCECBAB6-E377-164E-A9C4-526255A755A9}"/>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86F47F2A-6A1D-464A-A663-E38336192AA2}"/>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F0CB25FE-DE3E-5741-BBB9-903BE34446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1" name="Group 20">
            <a:extLst>
              <a:ext uri="{FF2B5EF4-FFF2-40B4-BE49-F238E27FC236}">
                <a16:creationId xmlns:a16="http://schemas.microsoft.com/office/drawing/2014/main" id="{AF9CE167-DAA5-8A4B-8847-32B8CB78F1FF}"/>
              </a:ext>
            </a:extLst>
          </p:cNvPr>
          <p:cNvGrpSpPr/>
          <p:nvPr/>
        </p:nvGrpSpPr>
        <p:grpSpPr>
          <a:xfrm>
            <a:off x="-360044" y="13801"/>
            <a:ext cx="9864090" cy="5118269"/>
            <a:chOff x="-450056" y="2964"/>
            <a:chExt cx="12330113" cy="6397836"/>
          </a:xfrm>
        </p:grpSpPr>
        <p:sp>
          <p:nvSpPr>
            <p:cNvPr id="22" name="Rectangle 21">
              <a:extLst>
                <a:ext uri="{FF2B5EF4-FFF2-40B4-BE49-F238E27FC236}">
                  <a16:creationId xmlns:a16="http://schemas.microsoft.com/office/drawing/2014/main" id="{C110F82E-B8E9-784F-8548-11CA88EF88AE}"/>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3" name="Rectangle 22">
              <a:extLst>
                <a:ext uri="{FF2B5EF4-FFF2-40B4-BE49-F238E27FC236}">
                  <a16:creationId xmlns:a16="http://schemas.microsoft.com/office/drawing/2014/main" id="{6CD994C7-56B8-B547-A1FE-4BA38E90D5AA}"/>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 name="TextBox 1">
            <a:extLst>
              <a:ext uri="{FF2B5EF4-FFF2-40B4-BE49-F238E27FC236}">
                <a16:creationId xmlns:a16="http://schemas.microsoft.com/office/drawing/2014/main" id="{3D105FF1-69EF-284F-A5C3-9FC3A5C13ABA}"/>
              </a:ext>
            </a:extLst>
          </p:cNvPr>
          <p:cNvSpPr txBox="1"/>
          <p:nvPr/>
        </p:nvSpPr>
        <p:spPr>
          <a:xfrm>
            <a:off x="1167619" y="984113"/>
            <a:ext cx="6808763" cy="3490186"/>
          </a:xfrm>
          <a:prstGeom prst="rect">
            <a:avLst/>
          </a:prstGeom>
          <a:noFill/>
        </p:spPr>
        <p:txBody>
          <a:bodyPr wrap="square" rtlCol="0">
            <a:spAutoFit/>
          </a:bodyPr>
          <a:lstStyle/>
          <a:p>
            <a:pPr marL="284218" indent="-284218" defTabSz="684702">
              <a:buFont typeface="Wingdings" panose="05000000000000000000" pitchFamily="2" charset="2"/>
              <a:buChar char="ü"/>
            </a:pPr>
            <a:r>
              <a:rPr lang="en-US" sz="1440" b="1" u="sng" cap="small" dirty="0">
                <a:solidFill>
                  <a:prstClr val="white"/>
                </a:solidFill>
                <a:latin typeface="Arial"/>
              </a:rPr>
              <a:t>place making</a:t>
            </a:r>
            <a:r>
              <a:rPr lang="en-US" sz="1440" b="1" dirty="0">
                <a:solidFill>
                  <a:prstClr val="white"/>
                </a:solidFill>
                <a:latin typeface="Arial"/>
              </a:rPr>
              <a:t> </a:t>
            </a:r>
            <a:r>
              <a:rPr lang="en-US" sz="1280" b="1" dirty="0">
                <a:solidFill>
                  <a:prstClr val="white"/>
                </a:solidFill>
                <a:latin typeface="Arial"/>
              </a:rPr>
              <a:t>is the notion that where investment occurs matters. In order to attract a talented workforce, our built environment must emphasize creating accessible job centers, sustainable infrastructure and livable communities.</a:t>
            </a:r>
            <a:br>
              <a:rPr lang="en-US" sz="1280" b="1" dirty="0">
                <a:solidFill>
                  <a:prstClr val="white"/>
                </a:solidFill>
                <a:latin typeface="Arial"/>
              </a:rPr>
            </a:br>
            <a:r>
              <a:rPr lang="en-US" sz="1280" b="1" dirty="0">
                <a:solidFill>
                  <a:prstClr val="white"/>
                </a:solidFill>
                <a:latin typeface="Arial"/>
              </a:rPr>
              <a:t> </a:t>
            </a:r>
          </a:p>
          <a:p>
            <a:pPr marL="284218" indent="-284218" defTabSz="684702">
              <a:buFont typeface="Wingdings" panose="05000000000000000000" pitchFamily="2" charset="2"/>
              <a:buChar char="ü"/>
            </a:pPr>
            <a:r>
              <a:rPr lang="en-US" sz="1440" b="1" u="sng" cap="small" dirty="0">
                <a:solidFill>
                  <a:prstClr val="white"/>
                </a:solidFill>
                <a:latin typeface="Arial"/>
              </a:rPr>
              <a:t>workforce</a:t>
            </a:r>
            <a:r>
              <a:rPr lang="en-US" sz="1280" b="1" dirty="0">
                <a:solidFill>
                  <a:prstClr val="white"/>
                </a:solidFill>
                <a:latin typeface="Arial"/>
              </a:rPr>
              <a:t> is the belief that people drive the economy. Targeted job training and education ensures that jobs in high-paying, in-demand, tradeable sectors are filled in an equitable way. </a:t>
            </a:r>
            <a:br>
              <a:rPr lang="en-US" sz="1280" b="1" dirty="0">
                <a:solidFill>
                  <a:prstClr val="white"/>
                </a:solidFill>
                <a:latin typeface="Arial"/>
              </a:rPr>
            </a:br>
            <a:endParaRPr lang="en-US" sz="1280" b="1" dirty="0">
              <a:solidFill>
                <a:prstClr val="white"/>
              </a:solidFill>
              <a:latin typeface="Arial"/>
            </a:endParaRPr>
          </a:p>
          <a:p>
            <a:pPr marL="284218" indent="-284218" defTabSz="684702">
              <a:buFont typeface="Wingdings" panose="05000000000000000000" pitchFamily="2" charset="2"/>
              <a:buChar char="ü"/>
            </a:pPr>
            <a:r>
              <a:rPr lang="en-US" sz="1440" b="1" u="sng" cap="small" dirty="0">
                <a:solidFill>
                  <a:prstClr val="white"/>
                </a:solidFill>
                <a:latin typeface="Arial"/>
              </a:rPr>
              <a:t>tradeable sectors </a:t>
            </a:r>
            <a:r>
              <a:rPr lang="en-US" sz="1280" b="1" dirty="0">
                <a:solidFill>
                  <a:prstClr val="white"/>
                </a:solidFill>
                <a:latin typeface="Arial"/>
              </a:rPr>
              <a:t>describes which industries New York State is targeting to increase export based employment opportunities. They are the industry sectors that are part of a global market like manufacturing, agricultural products, and energy. </a:t>
            </a:r>
            <a:br>
              <a:rPr lang="en-US" sz="1280" b="1" dirty="0">
                <a:solidFill>
                  <a:prstClr val="white"/>
                </a:solidFill>
                <a:latin typeface="Arial"/>
              </a:rPr>
            </a:br>
            <a:endParaRPr lang="en-US" sz="1280" b="1" dirty="0">
              <a:solidFill>
                <a:prstClr val="white"/>
              </a:solidFill>
              <a:latin typeface="Arial"/>
            </a:endParaRPr>
          </a:p>
          <a:p>
            <a:pPr marL="284218" indent="-284218" defTabSz="684702">
              <a:buFont typeface="Wingdings" panose="05000000000000000000" pitchFamily="2" charset="2"/>
              <a:buChar char="ü"/>
            </a:pPr>
            <a:r>
              <a:rPr lang="en-US" sz="1440" b="1" u="sng" cap="small" dirty="0">
                <a:solidFill>
                  <a:prstClr val="white"/>
                </a:solidFill>
                <a:latin typeface="Arial"/>
              </a:rPr>
              <a:t>innovation</a:t>
            </a:r>
            <a:r>
              <a:rPr lang="en-US" sz="1280" b="1" dirty="0">
                <a:solidFill>
                  <a:prstClr val="white"/>
                </a:solidFill>
                <a:latin typeface="Arial"/>
              </a:rPr>
              <a:t> is the strategy of investing in creating synergies between research </a:t>
            </a:r>
            <a:br>
              <a:rPr lang="en-US" sz="1280" b="1" dirty="0">
                <a:solidFill>
                  <a:prstClr val="white"/>
                </a:solidFill>
                <a:latin typeface="Arial"/>
              </a:rPr>
            </a:br>
            <a:r>
              <a:rPr lang="en-US" sz="1280" b="1" dirty="0">
                <a:solidFill>
                  <a:prstClr val="white"/>
                </a:solidFill>
                <a:latin typeface="Arial"/>
              </a:rPr>
              <a:t>and commercialization to drive the economy forward.  </a:t>
            </a:r>
          </a:p>
          <a:p>
            <a:pPr defTabSz="684702"/>
            <a:endParaRPr lang="en-US" sz="1280" b="1" dirty="0">
              <a:solidFill>
                <a:prstClr val="white"/>
              </a:solidFill>
              <a:latin typeface="Arial"/>
            </a:endParaRPr>
          </a:p>
          <a:p>
            <a:pPr defTabSz="684702"/>
            <a:endParaRPr lang="en-US" sz="1280" dirty="0">
              <a:solidFill>
                <a:prstClr val="white"/>
              </a:solidFill>
              <a:latin typeface="Arial"/>
            </a:endParaRPr>
          </a:p>
        </p:txBody>
      </p:sp>
    </p:spTree>
    <p:extLst>
      <p:ext uri="{BB962C8B-B14F-4D97-AF65-F5344CB8AC3E}">
        <p14:creationId xmlns:p14="http://schemas.microsoft.com/office/powerpoint/2010/main" val="26094750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3100CA4C-0EC9-AD49-B782-BAB12BBC47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6" name="Shape 176">
            <a:extLst>
              <a:ext uri="{FF2B5EF4-FFF2-40B4-BE49-F238E27FC236}">
                <a16:creationId xmlns:a16="http://schemas.microsoft.com/office/drawing/2014/main" id="{79263AE8-34F7-134A-861F-DB959CBAF696}"/>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5" name="Shape 176">
            <a:extLst>
              <a:ext uri="{FF2B5EF4-FFF2-40B4-BE49-F238E27FC236}">
                <a16:creationId xmlns:a16="http://schemas.microsoft.com/office/drawing/2014/main" id="{6A9A8EAD-D0CD-8349-AAE4-9D4E49883EEF}"/>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24" name="Group 23">
            <a:extLst>
              <a:ext uri="{FF2B5EF4-FFF2-40B4-BE49-F238E27FC236}">
                <a16:creationId xmlns:a16="http://schemas.microsoft.com/office/drawing/2014/main" id="{78E492CA-E4B1-4B4A-AAC3-B2BF9ABC70B4}"/>
              </a:ext>
            </a:extLst>
          </p:cNvPr>
          <p:cNvGrpSpPr/>
          <p:nvPr/>
        </p:nvGrpSpPr>
        <p:grpSpPr>
          <a:xfrm>
            <a:off x="868395" y="424010"/>
            <a:ext cx="7400490" cy="3837888"/>
            <a:chOff x="906199" y="605372"/>
            <a:chExt cx="9250612" cy="4797360"/>
          </a:xfrm>
        </p:grpSpPr>
        <p:sp>
          <p:nvSpPr>
            <p:cNvPr id="25" name="Rectangle 24">
              <a:extLst>
                <a:ext uri="{FF2B5EF4-FFF2-40B4-BE49-F238E27FC236}">
                  <a16:creationId xmlns:a16="http://schemas.microsoft.com/office/drawing/2014/main" id="{26437E37-7762-4C42-A5B0-3152CBCD7F51}"/>
                </a:ext>
              </a:extLst>
            </p:cNvPr>
            <p:cNvSpPr/>
            <p:nvPr/>
          </p:nvSpPr>
          <p:spPr>
            <a:xfrm>
              <a:off x="911099" y="1084935"/>
              <a:ext cx="9239732" cy="4289227"/>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dirty="0">
                <a:solidFill>
                  <a:prstClr val="white"/>
                </a:solidFill>
                <a:latin typeface="Arial"/>
              </a:endParaRPr>
            </a:p>
          </p:txBody>
        </p:sp>
        <p:sp>
          <p:nvSpPr>
            <p:cNvPr id="26" name="Rectangle 25">
              <a:extLst>
                <a:ext uri="{FF2B5EF4-FFF2-40B4-BE49-F238E27FC236}">
                  <a16:creationId xmlns:a16="http://schemas.microsoft.com/office/drawing/2014/main" id="{EA26CE67-B55A-4540-A546-846538899344}"/>
                </a:ext>
              </a:extLst>
            </p:cNvPr>
            <p:cNvSpPr/>
            <p:nvPr/>
          </p:nvSpPr>
          <p:spPr>
            <a:xfrm>
              <a:off x="906199" y="5357013"/>
              <a:ext cx="9250612" cy="45719"/>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dirty="0">
                <a:solidFill>
                  <a:prstClr val="white"/>
                </a:solidFill>
                <a:latin typeface="Arial"/>
              </a:endParaRPr>
            </a:p>
          </p:txBody>
        </p:sp>
        <p:sp>
          <p:nvSpPr>
            <p:cNvPr id="27" name="TextBox 26">
              <a:extLst>
                <a:ext uri="{FF2B5EF4-FFF2-40B4-BE49-F238E27FC236}">
                  <a16:creationId xmlns:a16="http://schemas.microsoft.com/office/drawing/2014/main" id="{960816A2-19E3-994D-9AD8-830644FC1181}"/>
                </a:ext>
              </a:extLst>
            </p:cNvPr>
            <p:cNvSpPr txBox="1"/>
            <p:nvPr/>
          </p:nvSpPr>
          <p:spPr>
            <a:xfrm>
              <a:off x="910166" y="605372"/>
              <a:ext cx="9244106" cy="520286"/>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STATEWIDE ECONOMIC DEVELOPMENT PRIORITIES</a:t>
              </a:r>
            </a:p>
          </p:txBody>
        </p:sp>
      </p:grpSp>
      <p:grpSp>
        <p:nvGrpSpPr>
          <p:cNvPr id="7" name="Group 6">
            <a:extLst>
              <a:ext uri="{FF2B5EF4-FFF2-40B4-BE49-F238E27FC236}">
                <a16:creationId xmlns:a16="http://schemas.microsoft.com/office/drawing/2014/main" id="{9903E2FC-96D5-7840-A39F-6C412ADB2995}"/>
              </a:ext>
            </a:extLst>
          </p:cNvPr>
          <p:cNvGrpSpPr/>
          <p:nvPr/>
        </p:nvGrpSpPr>
        <p:grpSpPr>
          <a:xfrm>
            <a:off x="-289205" y="4457634"/>
            <a:ext cx="9485457" cy="316090"/>
            <a:chOff x="-361507" y="5557755"/>
            <a:chExt cx="11856821" cy="395112"/>
          </a:xfrm>
        </p:grpSpPr>
        <p:cxnSp>
          <p:nvCxnSpPr>
            <p:cNvPr id="11" name="Straight Connector 10">
              <a:extLst>
                <a:ext uri="{FF2B5EF4-FFF2-40B4-BE49-F238E27FC236}">
                  <a16:creationId xmlns:a16="http://schemas.microsoft.com/office/drawing/2014/main" id="{CCECBAB6-E377-164E-A9C4-526255A755A9}"/>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86F47F2A-6A1D-464A-A663-E38336192AA2}"/>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F0CB25FE-DE3E-5741-BBB9-903BE34446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1" name="Group 20">
            <a:extLst>
              <a:ext uri="{FF2B5EF4-FFF2-40B4-BE49-F238E27FC236}">
                <a16:creationId xmlns:a16="http://schemas.microsoft.com/office/drawing/2014/main" id="{AF9CE167-DAA5-8A4B-8847-32B8CB78F1FF}"/>
              </a:ext>
            </a:extLst>
          </p:cNvPr>
          <p:cNvGrpSpPr/>
          <p:nvPr/>
        </p:nvGrpSpPr>
        <p:grpSpPr>
          <a:xfrm>
            <a:off x="-360044" y="13801"/>
            <a:ext cx="9864090" cy="5118269"/>
            <a:chOff x="-450056" y="2964"/>
            <a:chExt cx="12330113" cy="6397836"/>
          </a:xfrm>
        </p:grpSpPr>
        <p:sp>
          <p:nvSpPr>
            <p:cNvPr id="22" name="Rectangle 21">
              <a:extLst>
                <a:ext uri="{FF2B5EF4-FFF2-40B4-BE49-F238E27FC236}">
                  <a16:creationId xmlns:a16="http://schemas.microsoft.com/office/drawing/2014/main" id="{C110F82E-B8E9-784F-8548-11CA88EF88AE}"/>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3" name="Rectangle 22">
              <a:extLst>
                <a:ext uri="{FF2B5EF4-FFF2-40B4-BE49-F238E27FC236}">
                  <a16:creationId xmlns:a16="http://schemas.microsoft.com/office/drawing/2014/main" id="{6CD994C7-56B8-B547-A1FE-4BA38E90D5AA}"/>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 name="TextBox 1">
            <a:extLst>
              <a:ext uri="{FF2B5EF4-FFF2-40B4-BE49-F238E27FC236}">
                <a16:creationId xmlns:a16="http://schemas.microsoft.com/office/drawing/2014/main" id="{3D105FF1-69EF-284F-A5C3-9FC3A5C13ABA}"/>
              </a:ext>
            </a:extLst>
          </p:cNvPr>
          <p:cNvSpPr txBox="1"/>
          <p:nvPr/>
        </p:nvSpPr>
        <p:spPr>
          <a:xfrm>
            <a:off x="1167619" y="984113"/>
            <a:ext cx="6808763" cy="3145476"/>
          </a:xfrm>
          <a:prstGeom prst="rect">
            <a:avLst/>
          </a:prstGeom>
          <a:noFill/>
        </p:spPr>
        <p:txBody>
          <a:bodyPr wrap="square" rtlCol="0">
            <a:spAutoFit/>
          </a:bodyPr>
          <a:lstStyle/>
          <a:p>
            <a:pPr defTabSz="684702"/>
            <a:r>
              <a:rPr lang="en-US" sz="2240" dirty="0">
                <a:solidFill>
                  <a:prstClr val="white"/>
                </a:solidFill>
                <a:latin typeface="Arial"/>
              </a:rPr>
              <a:t>“Economists argue that the places that get economic development right do so by investing in their assets: infrastructure attractive to both companies and residents, services to help existing companies start and grow, and training the local workforce.”</a:t>
            </a:r>
          </a:p>
          <a:p>
            <a:pPr algn="r" defTabSz="684702"/>
            <a:r>
              <a:rPr lang="en-US" sz="1280" b="1" dirty="0">
                <a:solidFill>
                  <a:prstClr val="white"/>
                </a:solidFill>
                <a:latin typeface="Arial"/>
              </a:rPr>
              <a:t>“The Right Way to Do Economic Development” </a:t>
            </a:r>
          </a:p>
          <a:p>
            <a:pPr algn="r" defTabSz="684702"/>
            <a:r>
              <a:rPr lang="en-US" sz="1280" b="1" dirty="0">
                <a:solidFill>
                  <a:prstClr val="white"/>
                </a:solidFill>
                <a:latin typeface="Arial"/>
              </a:rPr>
              <a:t>City and State</a:t>
            </a:r>
          </a:p>
          <a:p>
            <a:pPr algn="r" defTabSz="684702"/>
            <a:r>
              <a:rPr lang="en-US" sz="1280" b="1" dirty="0">
                <a:solidFill>
                  <a:prstClr val="white"/>
                </a:solidFill>
                <a:latin typeface="Arial"/>
              </a:rPr>
              <a:t>April 8, 2019   </a:t>
            </a:r>
          </a:p>
          <a:p>
            <a:pPr defTabSz="684702"/>
            <a:endParaRPr lang="en-US" sz="1280" b="1" dirty="0">
              <a:solidFill>
                <a:prstClr val="white"/>
              </a:solidFill>
              <a:latin typeface="Arial"/>
            </a:endParaRPr>
          </a:p>
          <a:p>
            <a:pPr defTabSz="684702"/>
            <a:endParaRPr lang="en-US" sz="1280" dirty="0">
              <a:solidFill>
                <a:prstClr val="white"/>
              </a:solidFill>
              <a:latin typeface="Arial"/>
            </a:endParaRPr>
          </a:p>
        </p:txBody>
      </p:sp>
    </p:spTree>
    <p:extLst>
      <p:ext uri="{BB962C8B-B14F-4D97-AF65-F5344CB8AC3E}">
        <p14:creationId xmlns:p14="http://schemas.microsoft.com/office/powerpoint/2010/main" val="1517344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Text Placeholder 2"/>
          <p:cNvSpPr>
            <a:spLocks noGrp="1"/>
          </p:cNvSpPr>
          <p:nvPr>
            <p:ph type="body" idx="1"/>
          </p:nvPr>
        </p:nvSpPr>
        <p:spPr>
          <a:xfrm>
            <a:off x="457199" y="3676650"/>
            <a:ext cx="4241801" cy="708602"/>
          </a:xfrm>
        </p:spPr>
        <p:txBody>
          <a:bodyPr>
            <a:normAutofit/>
          </a:bodyPr>
          <a:lstStyle/>
          <a:p>
            <a:r>
              <a:rPr lang="en-US" dirty="0"/>
              <a:t>Havidán Rodríguez </a:t>
            </a:r>
          </a:p>
          <a:p>
            <a:r>
              <a:rPr lang="en-US" dirty="0"/>
              <a:t>CREDC Co- Chairs</a:t>
            </a:r>
          </a:p>
        </p:txBody>
      </p:sp>
    </p:spTree>
    <p:extLst>
      <p:ext uri="{BB962C8B-B14F-4D97-AF65-F5344CB8AC3E}">
        <p14:creationId xmlns:p14="http://schemas.microsoft.com/office/powerpoint/2010/main" val="24858453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84F5F7-590F-064C-983A-EA6F15FB430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8" name="Shape 176">
            <a:extLst>
              <a:ext uri="{FF2B5EF4-FFF2-40B4-BE49-F238E27FC236}">
                <a16:creationId xmlns:a16="http://schemas.microsoft.com/office/drawing/2014/main" id="{F1157804-3AF1-DB44-A646-51DCC0EF20AE}"/>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7" name="Shape 176">
            <a:extLst>
              <a:ext uri="{FF2B5EF4-FFF2-40B4-BE49-F238E27FC236}">
                <a16:creationId xmlns:a16="http://schemas.microsoft.com/office/drawing/2014/main" id="{747752ED-90B8-694B-93FE-1CB335FBF0B8}"/>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3" name="Content Placeholder 2"/>
          <p:cNvSpPr>
            <a:spLocks noGrp="1"/>
          </p:cNvSpPr>
          <p:nvPr>
            <p:ph idx="1"/>
          </p:nvPr>
        </p:nvSpPr>
        <p:spPr>
          <a:xfrm>
            <a:off x="479278" y="1892211"/>
            <a:ext cx="8185445" cy="1359078"/>
          </a:xfrm>
        </p:spPr>
        <p:txBody>
          <a:bodyPr>
            <a:normAutofit/>
          </a:bodyPr>
          <a:lstStyle/>
          <a:p>
            <a:pPr algn="ctr"/>
            <a:r>
              <a:rPr lang="en-US" sz="4774" b="1" dirty="0"/>
              <a:t>QUESTIONS?</a:t>
            </a:r>
          </a:p>
          <a:p>
            <a:endParaRPr lang="en-US" dirty="0"/>
          </a:p>
          <a:p>
            <a:endParaRPr lang="en-US" dirty="0"/>
          </a:p>
        </p:txBody>
      </p:sp>
      <p:grpSp>
        <p:nvGrpSpPr>
          <p:cNvPr id="11" name="Group 10">
            <a:extLst>
              <a:ext uri="{FF2B5EF4-FFF2-40B4-BE49-F238E27FC236}">
                <a16:creationId xmlns:a16="http://schemas.microsoft.com/office/drawing/2014/main" id="{2719653D-B3F1-B84F-ABDF-A454441930AB}"/>
              </a:ext>
            </a:extLst>
          </p:cNvPr>
          <p:cNvGrpSpPr/>
          <p:nvPr/>
        </p:nvGrpSpPr>
        <p:grpSpPr>
          <a:xfrm>
            <a:off x="-360044" y="13801"/>
            <a:ext cx="9864090" cy="5118269"/>
            <a:chOff x="-450056" y="2964"/>
            <a:chExt cx="12330113" cy="6397836"/>
          </a:xfrm>
        </p:grpSpPr>
        <p:sp>
          <p:nvSpPr>
            <p:cNvPr id="12" name="Rectangle 11">
              <a:extLst>
                <a:ext uri="{FF2B5EF4-FFF2-40B4-BE49-F238E27FC236}">
                  <a16:creationId xmlns:a16="http://schemas.microsoft.com/office/drawing/2014/main" id="{08B2DED5-3CF6-FE4B-843B-DC886B439327}"/>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13" name="Rectangle 12">
              <a:extLst>
                <a:ext uri="{FF2B5EF4-FFF2-40B4-BE49-F238E27FC236}">
                  <a16:creationId xmlns:a16="http://schemas.microsoft.com/office/drawing/2014/main" id="{07C6BB36-DB6D-EF4F-A2E2-890D600E517C}"/>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Tree>
    <p:extLst>
      <p:ext uri="{BB962C8B-B14F-4D97-AF65-F5344CB8AC3E}">
        <p14:creationId xmlns:p14="http://schemas.microsoft.com/office/powerpoint/2010/main" val="15898232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10762A3-ED73-8548-8B63-C8E9E307B2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3" name="Shape 176">
            <a:extLst>
              <a:ext uri="{FF2B5EF4-FFF2-40B4-BE49-F238E27FC236}">
                <a16:creationId xmlns:a16="http://schemas.microsoft.com/office/drawing/2014/main" id="{F368DCAB-2C59-4247-9174-1AFB1A172DE4}"/>
              </a:ext>
            </a:extLst>
          </p:cNvPr>
          <p:cNvSpPr/>
          <p:nvPr/>
        </p:nvSpPr>
        <p:spPr>
          <a:xfrm rot="16414885" flipH="1">
            <a:off x="2854524" y="-1467721"/>
            <a:ext cx="3385996"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2" name="Shape 176">
            <a:extLst>
              <a:ext uri="{FF2B5EF4-FFF2-40B4-BE49-F238E27FC236}">
                <a16:creationId xmlns:a16="http://schemas.microsoft.com/office/drawing/2014/main" id="{22C220ED-85BA-E749-9202-AEF24B260F43}"/>
              </a:ext>
            </a:extLst>
          </p:cNvPr>
          <p:cNvSpPr/>
          <p:nvPr/>
        </p:nvSpPr>
        <p:spPr>
          <a:xfrm rot="5666414" flipH="1">
            <a:off x="3022164" y="-5887322"/>
            <a:ext cx="3385996"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2" name="Text Placeholder 1"/>
          <p:cNvSpPr>
            <a:spLocks noGrp="1"/>
          </p:cNvSpPr>
          <p:nvPr>
            <p:ph type="body" idx="4294967295"/>
          </p:nvPr>
        </p:nvSpPr>
        <p:spPr>
          <a:xfrm flipV="1">
            <a:off x="447699" y="3608560"/>
            <a:ext cx="8185446" cy="391294"/>
          </a:xfrm>
        </p:spPr>
        <p:txBody>
          <a:bodyPr>
            <a:normAutofit fontScale="92500" lnSpcReduction="20000"/>
          </a:bodyPr>
          <a:lstStyle/>
          <a:p>
            <a:pPr algn="ctr"/>
            <a:endParaRPr lang="en-US" dirty="0"/>
          </a:p>
          <a:p>
            <a:pPr algn="ctr"/>
            <a:endParaRPr lang="en-US" dirty="0"/>
          </a:p>
          <a:p>
            <a:pPr algn="ctr"/>
            <a:endParaRPr lang="en-US" dirty="0"/>
          </a:p>
        </p:txBody>
      </p:sp>
      <p:pic>
        <p:nvPicPr>
          <p:cNvPr id="8" name="Picture 7">
            <a:extLst>
              <a:ext uri="{FF2B5EF4-FFF2-40B4-BE49-F238E27FC236}">
                <a16:creationId xmlns:a16="http://schemas.microsoft.com/office/drawing/2014/main" id="{BD69382C-FF95-DA4E-B430-B61B3BD98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8880" y="3749150"/>
            <a:ext cx="4206240" cy="705908"/>
          </a:xfrm>
          <a:prstGeom prst="rect">
            <a:avLst/>
          </a:prstGeom>
        </p:spPr>
      </p:pic>
      <p:grpSp>
        <p:nvGrpSpPr>
          <p:cNvPr id="10" name="Group 9">
            <a:extLst>
              <a:ext uri="{FF2B5EF4-FFF2-40B4-BE49-F238E27FC236}">
                <a16:creationId xmlns:a16="http://schemas.microsoft.com/office/drawing/2014/main" id="{EFF2CE15-757D-CD40-8DED-C016349A2753}"/>
              </a:ext>
            </a:extLst>
          </p:cNvPr>
          <p:cNvGrpSpPr/>
          <p:nvPr/>
        </p:nvGrpSpPr>
        <p:grpSpPr>
          <a:xfrm>
            <a:off x="-360044" y="13801"/>
            <a:ext cx="9864090" cy="5118269"/>
            <a:chOff x="-450056" y="2964"/>
            <a:chExt cx="12330113" cy="6397836"/>
          </a:xfrm>
        </p:grpSpPr>
        <p:sp>
          <p:nvSpPr>
            <p:cNvPr id="7" name="Rectangle 6">
              <a:extLst>
                <a:ext uri="{FF2B5EF4-FFF2-40B4-BE49-F238E27FC236}">
                  <a16:creationId xmlns:a16="http://schemas.microsoft.com/office/drawing/2014/main" id="{4D8A5D01-E315-F845-8D88-980CA50362E8}"/>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9" name="Rectangle 8">
              <a:extLst>
                <a:ext uri="{FF2B5EF4-FFF2-40B4-BE49-F238E27FC236}">
                  <a16:creationId xmlns:a16="http://schemas.microsoft.com/office/drawing/2014/main" id="{BF7A8907-ED77-344B-B844-63E9EE64765E}"/>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15" name="Title 14">
            <a:extLst>
              <a:ext uri="{FF2B5EF4-FFF2-40B4-BE49-F238E27FC236}">
                <a16:creationId xmlns:a16="http://schemas.microsoft.com/office/drawing/2014/main" id="{8749A9D9-6BA9-F744-9A01-5A1618B4CAE5}"/>
              </a:ext>
            </a:extLst>
          </p:cNvPr>
          <p:cNvSpPr>
            <a:spLocks noGrp="1"/>
          </p:cNvSpPr>
          <p:nvPr>
            <p:ph type="title" idx="4294967295"/>
          </p:nvPr>
        </p:nvSpPr>
        <p:spPr>
          <a:xfrm>
            <a:off x="457200" y="1685186"/>
            <a:ext cx="8229601" cy="616185"/>
          </a:xfrm>
        </p:spPr>
        <p:txBody>
          <a:bodyPr>
            <a:normAutofit fontScale="90000"/>
          </a:bodyPr>
          <a:lstStyle/>
          <a:p>
            <a:br>
              <a:rPr lang="en-US" sz="3200" b="1" u="sng" dirty="0"/>
            </a:br>
            <a:r>
              <a:rPr lang="en-US" b="1" dirty="0">
                <a:cs typeface="Arial" panose="020B0604020202020204" pitchFamily="34" charset="0"/>
              </a:rPr>
              <a:t>Regional Economic Development Council</a:t>
            </a:r>
            <a:br>
              <a:rPr lang="en-US" b="1" dirty="0">
                <a:cs typeface="Arial" panose="020B0604020202020204" pitchFamily="34" charset="0"/>
              </a:rPr>
            </a:br>
            <a:r>
              <a:rPr lang="en-US" b="1" dirty="0">
                <a:cs typeface="Arial" panose="020B0604020202020204" pitchFamily="34" charset="0"/>
              </a:rPr>
              <a:t>Round IX Competition Overview</a:t>
            </a:r>
            <a:endParaRPr lang="en-US" b="1" dirty="0"/>
          </a:p>
        </p:txBody>
      </p:sp>
    </p:spTree>
    <p:extLst>
      <p:ext uri="{BB962C8B-B14F-4D97-AF65-F5344CB8AC3E}">
        <p14:creationId xmlns:p14="http://schemas.microsoft.com/office/powerpoint/2010/main" val="4077241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176" y="2060576"/>
            <a:ext cx="4667265" cy="1698624"/>
          </a:xfrm>
        </p:spPr>
        <p:txBody>
          <a:bodyPr>
            <a:noAutofit/>
          </a:bodyPr>
          <a:lstStyle/>
          <a:p>
            <a:pPr lvl="0"/>
            <a:r>
              <a:rPr lang="en-US" sz="3600" dirty="0"/>
              <a:t>REDC Childcare Initiative</a:t>
            </a:r>
          </a:p>
        </p:txBody>
      </p:sp>
      <p:sp>
        <p:nvSpPr>
          <p:cNvPr id="3" name="Text Placeholder 2"/>
          <p:cNvSpPr>
            <a:spLocks noGrp="1"/>
          </p:cNvSpPr>
          <p:nvPr>
            <p:ph type="body" idx="1"/>
          </p:nvPr>
        </p:nvSpPr>
        <p:spPr>
          <a:xfrm>
            <a:off x="457199" y="3597088"/>
            <a:ext cx="4241801" cy="788164"/>
          </a:xfrm>
        </p:spPr>
        <p:txBody>
          <a:bodyPr>
            <a:normAutofit fontScale="92500" lnSpcReduction="20000"/>
          </a:bodyPr>
          <a:lstStyle/>
          <a:p>
            <a:r>
              <a:rPr lang="en-US" dirty="0"/>
              <a:t>Abbe </a:t>
            </a:r>
            <a:r>
              <a:rPr lang="en-US" dirty="0" err="1"/>
              <a:t>Kovacik</a:t>
            </a:r>
            <a:endParaRPr lang="en-US" dirty="0"/>
          </a:p>
          <a:p>
            <a:r>
              <a:rPr lang="en-US" dirty="0"/>
              <a:t>Executive Director, Capital District Child Care Council </a:t>
            </a:r>
          </a:p>
        </p:txBody>
      </p:sp>
    </p:spTree>
    <p:extLst>
      <p:ext uri="{BB962C8B-B14F-4D97-AF65-F5344CB8AC3E}">
        <p14:creationId xmlns:p14="http://schemas.microsoft.com/office/powerpoint/2010/main" val="17935114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3840" y="39868"/>
            <a:ext cx="9631680" cy="5393741"/>
          </a:xfrm>
          <a:prstGeom prst="rect">
            <a:avLst/>
          </a:prstGeom>
        </p:spPr>
      </p:pic>
      <p:sp>
        <p:nvSpPr>
          <p:cNvPr id="8" name="Shape 176">
            <a:extLst>
              <a:ext uri="{FF2B5EF4-FFF2-40B4-BE49-F238E27FC236}">
                <a16:creationId xmlns:a16="http://schemas.microsoft.com/office/drawing/2014/main" id="{16642F02-7FC9-AA43-8BC2-AD069CC75D37}"/>
              </a:ext>
            </a:extLst>
          </p:cNvPr>
          <p:cNvSpPr/>
          <p:nvPr/>
        </p:nvSpPr>
        <p:spPr>
          <a:xfrm rot="-5017510" flipH="1">
            <a:off x="1161981" y="-2580210"/>
            <a:ext cx="6820040" cy="11840758"/>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506" tIns="31754" rIns="63506" bIns="31754" anchor="ctr" anchorCtr="0">
            <a:noAutofit/>
          </a:bodyPr>
          <a:lstStyle/>
          <a:p>
            <a:pPr algn="ctr" defTabSz="721822">
              <a:defRPr/>
            </a:pPr>
            <a:endParaRPr sz="1182" kern="0" dirty="0">
              <a:solidFill>
                <a:srgbClr val="FFFFFF"/>
              </a:solidFill>
              <a:latin typeface="Proxima Nova Rg" panose="02000506030000020004" pitchFamily="50" charset="0"/>
              <a:ea typeface="Arial"/>
              <a:cs typeface="Arial"/>
              <a:sym typeface="Arial"/>
            </a:endParaRPr>
          </a:p>
        </p:txBody>
      </p:sp>
      <p:sp>
        <p:nvSpPr>
          <p:cNvPr id="11" name="Rectangle 10"/>
          <p:cNvSpPr/>
          <p:nvPr/>
        </p:nvSpPr>
        <p:spPr>
          <a:xfrm>
            <a:off x="-3859422" y="-96293"/>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44"/>
            <a:endParaRPr lang="en-US" sz="1336">
              <a:solidFill>
                <a:srgbClr val="F2A900"/>
              </a:solidFill>
              <a:latin typeface="Arial"/>
            </a:endParaRPr>
          </a:p>
        </p:txBody>
      </p:sp>
      <p:sp>
        <p:nvSpPr>
          <p:cNvPr id="12" name="Rectangle 11"/>
          <p:cNvSpPr/>
          <p:nvPr/>
        </p:nvSpPr>
        <p:spPr>
          <a:xfrm>
            <a:off x="-4131998" y="5068543"/>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44"/>
            <a:endParaRPr lang="en-US" sz="1336">
              <a:solidFill>
                <a:srgbClr val="F2A900"/>
              </a:solidFill>
              <a:latin typeface="Arial"/>
            </a:endParaRPr>
          </a:p>
        </p:txBody>
      </p:sp>
      <p:pic>
        <p:nvPicPr>
          <p:cNvPr id="9" name="Picture 8">
            <a:extLst>
              <a:ext uri="{FF2B5EF4-FFF2-40B4-BE49-F238E27FC236}">
                <a16:creationId xmlns:a16="http://schemas.microsoft.com/office/drawing/2014/main" id="{DD098F7D-CE0C-E748-AF89-E9815FC77BA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8447" y="1204968"/>
            <a:ext cx="7254209" cy="2659958"/>
          </a:xfrm>
          <a:prstGeom prst="rect">
            <a:avLst/>
          </a:prstGeom>
        </p:spPr>
      </p:pic>
    </p:spTree>
    <p:extLst>
      <p:ext uri="{BB962C8B-B14F-4D97-AF65-F5344CB8AC3E}">
        <p14:creationId xmlns:p14="http://schemas.microsoft.com/office/powerpoint/2010/main" val="68493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5480" y="-735453"/>
            <a:ext cx="11138217" cy="6237401"/>
          </a:xfrm>
          <a:prstGeom prst="rect">
            <a:avLst/>
          </a:prstGeom>
        </p:spPr>
      </p:pic>
      <p:sp>
        <p:nvSpPr>
          <p:cNvPr id="14" name="Shape 176"/>
          <p:cNvSpPr/>
          <p:nvPr/>
        </p:nvSpPr>
        <p:spPr>
          <a:xfrm rot="-5017510" flipH="1">
            <a:off x="1131467" y="-2626313"/>
            <a:ext cx="6881068" cy="11946715"/>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073" tIns="32038" rIns="64073" bIns="32038" anchor="ctr" anchorCtr="0">
            <a:noAutofit/>
          </a:bodyPr>
          <a:lstStyle/>
          <a:p>
            <a:pPr algn="ctr" defTabSz="728280">
              <a:defRPr/>
            </a:pPr>
            <a:endParaRPr sz="1193" kern="0">
              <a:solidFill>
                <a:srgbClr val="FFFFFF"/>
              </a:solidFill>
              <a:latin typeface="Arial"/>
              <a:ea typeface="Arial"/>
              <a:cs typeface="Arial"/>
              <a:sym typeface="Arial"/>
            </a:endParaRPr>
          </a:p>
        </p:txBody>
      </p:sp>
      <p:sp>
        <p:nvSpPr>
          <p:cNvPr id="17" name="Rectangle 16"/>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503" tIns="36252" rIns="72503" bIns="36252" numCol="1" spcCol="0" rtlCol="0" fromWordArt="0" anchor="ctr" anchorCtr="0" forceAA="0" compatLnSpc="1">
            <a:prstTxWarp prst="textNoShape">
              <a:avLst/>
            </a:prstTxWarp>
            <a:noAutofit/>
          </a:bodyPr>
          <a:lstStyle/>
          <a:p>
            <a:pPr algn="ctr" defTabSz="678638">
              <a:defRPr/>
            </a:pPr>
            <a:endParaRPr lang="en-US" sz="1336">
              <a:solidFill>
                <a:prstClr val="white"/>
              </a:solidFill>
              <a:latin typeface="Arial"/>
            </a:endParaRPr>
          </a:p>
        </p:txBody>
      </p:sp>
      <p:sp>
        <p:nvSpPr>
          <p:cNvPr id="18" name="Rectangle 17"/>
          <p:cNvSpPr/>
          <p:nvPr/>
        </p:nvSpPr>
        <p:spPr>
          <a:xfrm>
            <a:off x="-4131998" y="5038197"/>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503" tIns="36252" rIns="72503" bIns="36252" numCol="1" spcCol="0" rtlCol="0" fromWordArt="0" anchor="ctr" anchorCtr="0" forceAA="0" compatLnSpc="1">
            <a:prstTxWarp prst="textNoShape">
              <a:avLst/>
            </a:prstTxWarp>
            <a:noAutofit/>
          </a:bodyPr>
          <a:lstStyle/>
          <a:p>
            <a:pPr algn="ctr" defTabSz="678638">
              <a:defRPr/>
            </a:pPr>
            <a:endParaRPr lang="en-US" sz="1336">
              <a:solidFill>
                <a:prstClr val="white"/>
              </a:solidFill>
              <a:latin typeface="Arial"/>
            </a:endParaRPr>
          </a:p>
        </p:txBody>
      </p:sp>
      <p:sp>
        <p:nvSpPr>
          <p:cNvPr id="9" name="TextBox 8"/>
          <p:cNvSpPr txBox="1"/>
          <p:nvPr/>
        </p:nvSpPr>
        <p:spPr>
          <a:xfrm>
            <a:off x="769483" y="1841025"/>
            <a:ext cx="7605032" cy="1292662"/>
          </a:xfrm>
          <a:prstGeom prst="rect">
            <a:avLst/>
          </a:prstGeom>
          <a:noFill/>
        </p:spPr>
        <p:txBody>
          <a:bodyPr wrap="square" rtlCol="0">
            <a:spAutoFit/>
          </a:bodyPr>
          <a:lstStyle/>
          <a:p>
            <a:pPr algn="ctr" defTabSz="685800"/>
            <a:r>
              <a:rPr lang="en-US" sz="3900" b="1" dirty="0">
                <a:solidFill>
                  <a:srgbClr val="FFA900"/>
                </a:solidFill>
                <a:effectLst>
                  <a:outerShdw blurRad="38100" dist="38100" dir="2700000" algn="tl">
                    <a:srgbClr val="000000">
                      <a:alpha val="43137"/>
                    </a:srgbClr>
                  </a:outerShdw>
                </a:effectLst>
                <a:latin typeface="Proxima Nova Rg" panose="02000506030000020004" pitchFamily="50" charset="0"/>
              </a:rPr>
              <a:t>THE BUSINESS CASE FOR CHILD CARE</a:t>
            </a:r>
          </a:p>
        </p:txBody>
      </p:sp>
    </p:spTree>
    <p:extLst>
      <p:ext uri="{BB962C8B-B14F-4D97-AF65-F5344CB8AC3E}">
        <p14:creationId xmlns:p14="http://schemas.microsoft.com/office/powerpoint/2010/main" val="755352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hape 176">
            <a:extLst>
              <a:ext uri="{FF2B5EF4-FFF2-40B4-BE49-F238E27FC236}">
                <a16:creationId xmlns:a16="http://schemas.microsoft.com/office/drawing/2014/main" id="{EDD83960-9D88-DC42-8639-1B561A78E6AB}"/>
              </a:ext>
            </a:extLst>
          </p:cNvPr>
          <p:cNvSpPr/>
          <p:nvPr/>
        </p:nvSpPr>
        <p:spPr>
          <a:xfrm rot="5400000" flipH="1">
            <a:off x="162208" y="-75955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pic>
        <p:nvPicPr>
          <p:cNvPr id="2" name="Picture 1"/>
          <p:cNvPicPr>
            <a:picLocks noChangeAspect="1"/>
          </p:cNvPicPr>
          <p:nvPr/>
        </p:nvPicPr>
        <p:blipFill>
          <a:blip r:embed="rId3"/>
          <a:stretch>
            <a:fillRect/>
          </a:stretch>
        </p:blipFill>
        <p:spPr>
          <a:xfrm>
            <a:off x="0" y="402908"/>
            <a:ext cx="9144000" cy="4983688"/>
          </a:xfrm>
          <a:prstGeom prst="rect">
            <a:avLst/>
          </a:prstGeom>
        </p:spPr>
      </p:pic>
      <p:sp>
        <p:nvSpPr>
          <p:cNvPr id="19" name="Shape 176"/>
          <p:cNvSpPr/>
          <p:nvPr/>
        </p:nvSpPr>
        <p:spPr>
          <a:xfrm rot="16659805" flipH="1">
            <a:off x="2534322" y="-3284840"/>
            <a:ext cx="6125027" cy="12507815"/>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20" name="Shape 176"/>
          <p:cNvSpPr/>
          <p:nvPr/>
        </p:nvSpPr>
        <p:spPr>
          <a:xfrm rot="16711223" flipH="1">
            <a:off x="1200979" y="-4883954"/>
            <a:ext cx="785767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7" name="TextBox 16">
            <a:extLst>
              <a:ext uri="{FF2B5EF4-FFF2-40B4-BE49-F238E27FC236}">
                <a16:creationId xmlns:a16="http://schemas.microsoft.com/office/drawing/2014/main" id="{5EB3739E-9688-4FEB-92C8-5463E907EC2D}"/>
              </a:ext>
            </a:extLst>
          </p:cNvPr>
          <p:cNvSpPr txBox="1"/>
          <p:nvPr/>
        </p:nvSpPr>
        <p:spPr>
          <a:xfrm>
            <a:off x="775375" y="1130227"/>
            <a:ext cx="7840124" cy="5770811"/>
          </a:xfrm>
          <a:prstGeom prst="rect">
            <a:avLst/>
          </a:prstGeom>
          <a:noFill/>
        </p:spPr>
        <p:txBody>
          <a:bodyPr wrap="square" rtlCol="0">
            <a:spAutoFit/>
          </a:bodyPr>
          <a:lstStyle/>
          <a:p>
            <a:pPr marL="257173" indent="-257173"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There are 18,900 child care providers in NYS</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257173" indent="-257173"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Nearly 800,000 children 6 years of age or younger with parent(s) who work</a:t>
            </a:r>
          </a:p>
          <a:p>
            <a:pPr marL="257173" indent="-257173" defTabSz="685800">
              <a:buFont typeface="Wingdings" panose="05000000000000000000" pitchFamily="2" charset="2"/>
              <a:buChar char="ü"/>
            </a:pPr>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257173" indent="-257173"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Approx. 180,000 children receive child care subsidies across NYS</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257173" indent="-257173"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Child care subsidy program in NYS is overseen by OCFS and locally administered by a county’s LDSS</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endParaRPr lang="en-US" sz="2700" b="1" dirty="0">
              <a:solidFill>
                <a:srgbClr val="FFA900"/>
              </a:solidFill>
              <a:effectLst>
                <a:outerShdw blurRad="38100" dist="38100" dir="2700000" algn="tl">
                  <a:srgbClr val="000000">
                    <a:alpha val="43137"/>
                  </a:srgbClr>
                </a:outerShdw>
              </a:effectLst>
              <a:latin typeface="Proxima Nova Rg" panose="02000506030000020004" pitchFamily="50" charset="0"/>
            </a:endParaRPr>
          </a:p>
          <a:p>
            <a:pPr marL="257173" indent="-257173" defTabSz="685800">
              <a:buFont typeface="Wingdings" panose="05000000000000000000" pitchFamily="2" charset="2"/>
              <a:buChar char="ü"/>
            </a:pPr>
            <a:endParaRPr lang="en-US" sz="2700" b="1" dirty="0">
              <a:solidFill>
                <a:prstClr val="white"/>
              </a:solidFill>
              <a:latin typeface="Proxima Nova Rg" panose="02000506030000020004" pitchFamily="50" charset="0"/>
            </a:endParaRPr>
          </a:p>
          <a:p>
            <a:pPr marL="257173" indent="-257173" defTabSz="685800">
              <a:buFont typeface="Wingdings" panose="05000000000000000000" pitchFamily="2" charset="2"/>
              <a:buChar char="ü"/>
            </a:pPr>
            <a:endParaRPr lang="en-US" sz="2700" b="1" dirty="0">
              <a:solidFill>
                <a:prstClr val="white"/>
              </a:solidFill>
              <a:latin typeface="Proxima Nova Rg" panose="02000506030000020004" pitchFamily="50" charset="0"/>
            </a:endParaRPr>
          </a:p>
        </p:txBody>
      </p:sp>
      <p:sp>
        <p:nvSpPr>
          <p:cNvPr id="18" name="Rectangle 17">
            <a:extLst>
              <a:ext uri="{FF2B5EF4-FFF2-40B4-BE49-F238E27FC236}">
                <a16:creationId xmlns:a16="http://schemas.microsoft.com/office/drawing/2014/main" id="{18B06D55-428D-7F46-8D78-072077FAE9A5}"/>
              </a:ext>
            </a:extLst>
          </p:cNvPr>
          <p:cNvSpPr/>
          <p:nvPr/>
        </p:nvSpPr>
        <p:spPr>
          <a:xfrm>
            <a:off x="-1557699" y="598617"/>
            <a:ext cx="5964599" cy="480453"/>
          </a:xfrm>
          <a:prstGeom prst="rect">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1" name="Oval 20">
            <a:extLst>
              <a:ext uri="{FF2B5EF4-FFF2-40B4-BE49-F238E27FC236}">
                <a16:creationId xmlns:a16="http://schemas.microsoft.com/office/drawing/2014/main" id="{C0411E28-56EC-7C4E-8F7C-F42479C8449A}"/>
              </a:ext>
            </a:extLst>
          </p:cNvPr>
          <p:cNvSpPr/>
          <p:nvPr/>
        </p:nvSpPr>
        <p:spPr>
          <a:xfrm>
            <a:off x="4108850" y="598617"/>
            <a:ext cx="586587" cy="480453"/>
          </a:xfrm>
          <a:prstGeom prst="ellipse">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2" name="Rectangle 21">
            <a:extLst>
              <a:ext uri="{FF2B5EF4-FFF2-40B4-BE49-F238E27FC236}">
                <a16:creationId xmlns:a16="http://schemas.microsoft.com/office/drawing/2014/main" id="{675208AD-8FEE-C642-A310-8CD8ED102EB0}"/>
              </a:ext>
            </a:extLst>
          </p:cNvPr>
          <p:cNvSpPr/>
          <p:nvPr/>
        </p:nvSpPr>
        <p:spPr>
          <a:xfrm>
            <a:off x="102450" y="649774"/>
            <a:ext cx="4745210" cy="437043"/>
          </a:xfrm>
          <a:prstGeom prst="rect">
            <a:avLst/>
          </a:prstGeom>
          <a:noFill/>
        </p:spPr>
        <p:txBody>
          <a:bodyPr wrap="none">
            <a:spAutoFit/>
          </a:bodyPr>
          <a:lstStyle/>
          <a:p>
            <a:pPr defTabSz="344939">
              <a:defRPr/>
            </a:pPr>
            <a:r>
              <a:rPr lang="en-US" sz="2240" b="1" dirty="0">
                <a:solidFill>
                  <a:srgbClr val="FFA900"/>
                </a:solidFill>
                <a:latin typeface="Proxima Nova Rg" panose="02000506030000020004" pitchFamily="50" charset="0"/>
                <a:ea typeface="ＭＳ Ｐゴシック" charset="0"/>
              </a:rPr>
              <a:t>CHILD CARE LANDSCAPE IN NY</a:t>
            </a:r>
          </a:p>
        </p:txBody>
      </p:sp>
    </p:spTree>
    <p:extLst>
      <p:ext uri="{BB962C8B-B14F-4D97-AF65-F5344CB8AC3E}">
        <p14:creationId xmlns:p14="http://schemas.microsoft.com/office/powerpoint/2010/main" val="181687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402908"/>
            <a:ext cx="9144000" cy="4983688"/>
          </a:xfrm>
          <a:prstGeom prst="rect">
            <a:avLst/>
          </a:prstGeom>
        </p:spPr>
      </p:pic>
      <p:sp>
        <p:nvSpPr>
          <p:cNvPr id="19" name="Shape 176"/>
          <p:cNvSpPr/>
          <p:nvPr/>
        </p:nvSpPr>
        <p:spPr>
          <a:xfrm rot="16659805" flipH="1">
            <a:off x="2534322" y="-3284840"/>
            <a:ext cx="6125027" cy="12507815"/>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5" name="Shape 176"/>
          <p:cNvSpPr/>
          <p:nvPr/>
        </p:nvSpPr>
        <p:spPr>
          <a:xfrm rot="16711223" flipH="1">
            <a:off x="1200979" y="-4883954"/>
            <a:ext cx="785767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23" name="Shape 176">
            <a:extLst>
              <a:ext uri="{FF2B5EF4-FFF2-40B4-BE49-F238E27FC236}">
                <a16:creationId xmlns:a16="http://schemas.microsoft.com/office/drawing/2014/main" id="{EDD83960-9D88-DC42-8639-1B561A78E6AB}"/>
              </a:ext>
            </a:extLst>
          </p:cNvPr>
          <p:cNvSpPr/>
          <p:nvPr/>
        </p:nvSpPr>
        <p:spPr>
          <a:xfrm rot="5400000" flipH="1">
            <a:off x="194107" y="-7611525"/>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7" name="TextBox 16">
            <a:extLst>
              <a:ext uri="{FF2B5EF4-FFF2-40B4-BE49-F238E27FC236}">
                <a16:creationId xmlns:a16="http://schemas.microsoft.com/office/drawing/2014/main" id="{5EB3739E-9688-4FEB-92C8-5463E907EC2D}"/>
              </a:ext>
            </a:extLst>
          </p:cNvPr>
          <p:cNvSpPr txBox="1"/>
          <p:nvPr/>
        </p:nvSpPr>
        <p:spPr>
          <a:xfrm>
            <a:off x="996040" y="1512562"/>
            <a:ext cx="7186560" cy="5975482"/>
          </a:xfrm>
          <a:prstGeom prst="rect">
            <a:avLst/>
          </a:prstGeom>
          <a:noFill/>
        </p:spPr>
        <p:txBody>
          <a:bodyPr wrap="square" rtlCol="0">
            <a:spAutoFit/>
          </a:bodyPr>
          <a:lstStyle/>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Albany County						            </a:t>
            </a:r>
            <a:r>
              <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rPr>
              <a:t>12,713</a:t>
            </a:r>
          </a:p>
          <a:p>
            <a:pPr defTabSz="685800">
              <a:lnSpc>
                <a:spcPct val="63000"/>
              </a:lnSpc>
            </a:pPr>
            <a:endParaRPr lang="en-US" sz="2400" b="1" dirty="0">
              <a:solidFill>
                <a:srgbClr val="FFA900"/>
              </a:solidFill>
              <a:effectLst>
                <a:outerShdw blurRad="38100" dist="38100" dir="2700000" algn="tl">
                  <a:srgbClr val="000000">
                    <a:alpha val="43137"/>
                  </a:srgbClr>
                </a:outerShdw>
              </a:effectLst>
              <a:latin typeface="Proxima Nova Rg" panose="02000506030000020004" pitchFamily="50" charset="0"/>
            </a:endParaRPr>
          </a:p>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Columbia County</a:t>
            </a: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						   </a:t>
            </a:r>
            <a:r>
              <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rPr>
              <a:t>1,641</a:t>
            </a:r>
            <a:endParaRPr lang="en-US" sz="2400" b="1" dirty="0">
              <a:solidFill>
                <a:srgbClr val="FFA900"/>
              </a:solidFill>
              <a:effectLst>
                <a:outerShdw blurRad="38100" dist="38100" dir="2700000" algn="tl">
                  <a:srgbClr val="000000">
                    <a:alpha val="43137"/>
                  </a:srgbClr>
                </a:outerShdw>
              </a:effectLst>
              <a:latin typeface="Proxima Nova Rg" panose="02000506030000020004" pitchFamily="50" charset="0"/>
            </a:endParaRPr>
          </a:p>
          <a:p>
            <a:pPr defTabSz="685800">
              <a:lnSpc>
                <a:spcPct val="63000"/>
              </a:lnSpc>
            </a:pPr>
            <a:endPar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Greene County					                          </a:t>
            </a:r>
            <a:r>
              <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rPr>
              <a:t>780</a:t>
            </a:r>
          </a:p>
          <a:p>
            <a:pPr defTabSz="685800">
              <a:lnSpc>
                <a:spcPct val="63000"/>
              </a:lnSpc>
            </a:pPr>
            <a:endPar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Saratoga County						             </a:t>
            </a:r>
            <a:r>
              <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rPr>
              <a:t>7,228</a:t>
            </a:r>
          </a:p>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							</a:t>
            </a:r>
          </a:p>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Schenectady County						   </a:t>
            </a:r>
            <a:r>
              <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rPr>
              <a:t>5,541</a:t>
            </a:r>
          </a:p>
          <a:p>
            <a:pPr defTabSz="685800">
              <a:lnSpc>
                <a:spcPct val="63000"/>
              </a:lnSpc>
            </a:pPr>
            <a:endPar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Rensselaer County 					 	  </a:t>
            </a:r>
            <a:r>
              <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rPr>
              <a:t>5,576</a:t>
            </a:r>
          </a:p>
          <a:p>
            <a:pPr defTabSz="685800">
              <a:lnSpc>
                <a:spcPct val="63000"/>
              </a:lnSpc>
            </a:pPr>
            <a:endPar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endParaRPr>
          </a:p>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Warren County						              </a:t>
            </a:r>
            <a:r>
              <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rPr>
              <a:t>1,767</a:t>
            </a:r>
          </a:p>
          <a:p>
            <a:pPr defTabSz="685800">
              <a:lnSpc>
                <a:spcPct val="63000"/>
              </a:lnSpc>
            </a:pPr>
            <a:endPar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endParaRPr>
          </a:p>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Washington County						    </a:t>
            </a:r>
            <a:r>
              <a:rPr lang="en-US" sz="2100" b="1" dirty="0">
                <a:solidFill>
                  <a:srgbClr val="FFA900"/>
                </a:solidFill>
                <a:effectLst>
                  <a:outerShdw blurRad="38100" dist="38100" dir="2700000" algn="tl">
                    <a:srgbClr val="000000">
                      <a:alpha val="43137"/>
                    </a:srgbClr>
                  </a:outerShdw>
                </a:effectLst>
                <a:latin typeface="Proxima Nova Rg" panose="02000506030000020004" pitchFamily="50" charset="0"/>
              </a:rPr>
              <a:t>1,129</a:t>
            </a:r>
          </a:p>
          <a:p>
            <a:pPr defTabSz="685800">
              <a:lnSpc>
                <a:spcPct val="63000"/>
              </a:lnSpc>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							</a:t>
            </a:r>
            <a:endParaRPr lang="en-US" sz="255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lnSpc>
                <a:spcPct val="63000"/>
              </a:lnSpc>
            </a:pPr>
            <a:r>
              <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rPr>
              <a:t>CAP REGION TOTAL				     </a:t>
            </a:r>
            <a:r>
              <a:rPr lang="en-US" sz="2700" b="1" dirty="0">
                <a:solidFill>
                  <a:srgbClr val="FFA900"/>
                </a:solidFill>
                <a:effectLst>
                  <a:outerShdw blurRad="38100" dist="38100" dir="2700000" algn="tl">
                    <a:srgbClr val="000000">
                      <a:alpha val="43137"/>
                    </a:srgbClr>
                  </a:outerShdw>
                </a:effectLst>
                <a:latin typeface="Proxima Nova Rg" panose="02000506030000020004" pitchFamily="50" charset="0"/>
              </a:rPr>
              <a:t>36,375</a:t>
            </a:r>
            <a:endParaRPr lang="en-US" sz="3000" b="1" dirty="0">
              <a:solidFill>
                <a:prstClr val="white"/>
              </a:solidFill>
              <a:latin typeface="Proxima Nova Rg" panose="02000506030000020004" pitchFamily="50" charset="0"/>
            </a:endParaRPr>
          </a:p>
          <a:p>
            <a:pPr marL="257173" indent="-257173" defTabSz="685800">
              <a:buFont typeface="Wingdings" panose="05000000000000000000" pitchFamily="2" charset="2"/>
              <a:buChar char="ü"/>
            </a:pPr>
            <a:endParaRPr lang="en-US" sz="2700" b="1" dirty="0">
              <a:solidFill>
                <a:prstClr val="white"/>
              </a:solidFill>
              <a:latin typeface="Proxima Nova Rg" panose="02000506030000020004" pitchFamily="50" charset="0"/>
            </a:endParaRPr>
          </a:p>
        </p:txBody>
      </p:sp>
      <p:sp>
        <p:nvSpPr>
          <p:cNvPr id="18" name="Rectangle 17">
            <a:extLst>
              <a:ext uri="{FF2B5EF4-FFF2-40B4-BE49-F238E27FC236}">
                <a16:creationId xmlns:a16="http://schemas.microsoft.com/office/drawing/2014/main" id="{18B06D55-428D-7F46-8D78-072077FAE9A5}"/>
              </a:ext>
            </a:extLst>
          </p:cNvPr>
          <p:cNvSpPr/>
          <p:nvPr/>
        </p:nvSpPr>
        <p:spPr>
          <a:xfrm>
            <a:off x="-1532876" y="587111"/>
            <a:ext cx="5786204" cy="480453"/>
          </a:xfrm>
          <a:prstGeom prst="rect">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1" name="Oval 20">
            <a:extLst>
              <a:ext uri="{FF2B5EF4-FFF2-40B4-BE49-F238E27FC236}">
                <a16:creationId xmlns:a16="http://schemas.microsoft.com/office/drawing/2014/main" id="{C0411E28-56EC-7C4E-8F7C-F42479C8449A}"/>
              </a:ext>
            </a:extLst>
          </p:cNvPr>
          <p:cNvSpPr/>
          <p:nvPr/>
        </p:nvSpPr>
        <p:spPr>
          <a:xfrm>
            <a:off x="3930521" y="587111"/>
            <a:ext cx="586587" cy="480453"/>
          </a:xfrm>
          <a:prstGeom prst="ellipse">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2" name="Rectangle 21">
            <a:extLst>
              <a:ext uri="{FF2B5EF4-FFF2-40B4-BE49-F238E27FC236}">
                <a16:creationId xmlns:a16="http://schemas.microsoft.com/office/drawing/2014/main" id="{675208AD-8FEE-C642-A310-8CD8ED102EB0}"/>
              </a:ext>
            </a:extLst>
          </p:cNvPr>
          <p:cNvSpPr/>
          <p:nvPr/>
        </p:nvSpPr>
        <p:spPr>
          <a:xfrm>
            <a:off x="66893" y="631840"/>
            <a:ext cx="4464684" cy="437043"/>
          </a:xfrm>
          <a:prstGeom prst="rect">
            <a:avLst/>
          </a:prstGeom>
          <a:noFill/>
        </p:spPr>
        <p:txBody>
          <a:bodyPr wrap="none">
            <a:spAutoFit/>
          </a:bodyPr>
          <a:lstStyle/>
          <a:p>
            <a:pPr defTabSz="344939">
              <a:defRPr/>
            </a:pPr>
            <a:r>
              <a:rPr lang="en-US" sz="2240" b="1" dirty="0">
                <a:solidFill>
                  <a:srgbClr val="FFA900"/>
                </a:solidFill>
                <a:latin typeface="Proxima Nova Rg" panose="02000506030000020004" pitchFamily="50" charset="0"/>
                <a:ea typeface="ＭＳ Ｐゴシック" charset="0"/>
              </a:rPr>
              <a:t>CAP CHILD CARE LANDSCAPE</a:t>
            </a:r>
          </a:p>
        </p:txBody>
      </p:sp>
      <p:sp>
        <p:nvSpPr>
          <p:cNvPr id="4" name="TextBox 3"/>
          <p:cNvSpPr txBox="1"/>
          <p:nvPr/>
        </p:nvSpPr>
        <p:spPr>
          <a:xfrm>
            <a:off x="996040" y="1041383"/>
            <a:ext cx="5974553" cy="553998"/>
          </a:xfrm>
          <a:prstGeom prst="rect">
            <a:avLst/>
          </a:prstGeom>
          <a:noFill/>
        </p:spPr>
        <p:txBody>
          <a:bodyPr wrap="square" rtlCol="0">
            <a:spAutoFit/>
          </a:bodyPr>
          <a:lstStyle/>
          <a:p>
            <a:pPr defTabSz="685800"/>
            <a:r>
              <a:rPr lang="en-US" sz="3000" b="1" u="sng" dirty="0">
                <a:solidFill>
                  <a:prstClr val="white"/>
                </a:solidFill>
                <a:effectLst>
                  <a:outerShdw blurRad="38100" dist="38100" dir="2700000" algn="tl">
                    <a:srgbClr val="000000">
                      <a:alpha val="43137"/>
                    </a:srgbClr>
                  </a:outerShdw>
                </a:effectLst>
                <a:latin typeface="Proxima Nova Rg" panose="02000506030000020004" pitchFamily="50" charset="0"/>
              </a:rPr>
              <a:t>SUPPLY- </a:t>
            </a:r>
            <a:r>
              <a:rPr lang="en-US" sz="3000" b="1" dirty="0">
                <a:solidFill>
                  <a:prstClr val="white"/>
                </a:solidFill>
                <a:effectLst>
                  <a:outerShdw blurRad="38100" dist="38100" dir="2700000" algn="tl">
                    <a:srgbClr val="000000">
                      <a:alpha val="43137"/>
                    </a:srgbClr>
                  </a:outerShdw>
                </a:effectLst>
                <a:latin typeface="Proxima Nova Rg" panose="02000506030000020004" pitchFamily="50" charset="0"/>
              </a:rPr>
              <a:t>CHILD CARE SLOTS</a:t>
            </a:r>
          </a:p>
        </p:txBody>
      </p:sp>
    </p:spTree>
    <p:extLst>
      <p:ext uri="{BB962C8B-B14F-4D97-AF65-F5344CB8AC3E}">
        <p14:creationId xmlns:p14="http://schemas.microsoft.com/office/powerpoint/2010/main" val="3699319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402908"/>
            <a:ext cx="9144000" cy="4983688"/>
          </a:xfrm>
          <a:prstGeom prst="rect">
            <a:avLst/>
          </a:prstGeom>
        </p:spPr>
      </p:pic>
      <p:sp>
        <p:nvSpPr>
          <p:cNvPr id="19" name="Shape 176"/>
          <p:cNvSpPr/>
          <p:nvPr/>
        </p:nvSpPr>
        <p:spPr>
          <a:xfrm rot="16659805" flipH="1">
            <a:off x="2534322" y="-3284840"/>
            <a:ext cx="6125027" cy="12507815"/>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5" name="Shape 176"/>
          <p:cNvSpPr/>
          <p:nvPr/>
        </p:nvSpPr>
        <p:spPr>
          <a:xfrm rot="16711223" flipH="1">
            <a:off x="1200979" y="-4822539"/>
            <a:ext cx="785767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23" name="Shape 176">
            <a:extLst>
              <a:ext uri="{FF2B5EF4-FFF2-40B4-BE49-F238E27FC236}">
                <a16:creationId xmlns:a16="http://schemas.microsoft.com/office/drawing/2014/main" id="{EDD83960-9D88-DC42-8639-1B561A78E6AB}"/>
              </a:ext>
            </a:extLst>
          </p:cNvPr>
          <p:cNvSpPr/>
          <p:nvPr/>
        </p:nvSpPr>
        <p:spPr>
          <a:xfrm rot="5400000" flipH="1">
            <a:off x="162208" y="-75955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8" name="Rectangle 17">
            <a:extLst>
              <a:ext uri="{FF2B5EF4-FFF2-40B4-BE49-F238E27FC236}">
                <a16:creationId xmlns:a16="http://schemas.microsoft.com/office/drawing/2014/main" id="{18B06D55-428D-7F46-8D78-072077FAE9A5}"/>
              </a:ext>
            </a:extLst>
          </p:cNvPr>
          <p:cNvSpPr/>
          <p:nvPr/>
        </p:nvSpPr>
        <p:spPr>
          <a:xfrm>
            <a:off x="-1557699" y="598617"/>
            <a:ext cx="5764622" cy="480453"/>
          </a:xfrm>
          <a:prstGeom prst="rect">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1" name="Oval 20">
            <a:extLst>
              <a:ext uri="{FF2B5EF4-FFF2-40B4-BE49-F238E27FC236}">
                <a16:creationId xmlns:a16="http://schemas.microsoft.com/office/drawing/2014/main" id="{C0411E28-56EC-7C4E-8F7C-F42479C8449A}"/>
              </a:ext>
            </a:extLst>
          </p:cNvPr>
          <p:cNvSpPr/>
          <p:nvPr/>
        </p:nvSpPr>
        <p:spPr>
          <a:xfrm>
            <a:off x="3856520" y="598617"/>
            <a:ext cx="586587" cy="480453"/>
          </a:xfrm>
          <a:prstGeom prst="ellipse">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2" name="Rectangle 21">
            <a:extLst>
              <a:ext uri="{FF2B5EF4-FFF2-40B4-BE49-F238E27FC236}">
                <a16:creationId xmlns:a16="http://schemas.microsoft.com/office/drawing/2014/main" id="{675208AD-8FEE-C642-A310-8CD8ED102EB0}"/>
              </a:ext>
            </a:extLst>
          </p:cNvPr>
          <p:cNvSpPr/>
          <p:nvPr/>
        </p:nvSpPr>
        <p:spPr>
          <a:xfrm>
            <a:off x="205834" y="631840"/>
            <a:ext cx="4464684" cy="437043"/>
          </a:xfrm>
          <a:prstGeom prst="rect">
            <a:avLst/>
          </a:prstGeom>
          <a:noFill/>
        </p:spPr>
        <p:txBody>
          <a:bodyPr wrap="none">
            <a:spAutoFit/>
          </a:bodyPr>
          <a:lstStyle/>
          <a:p>
            <a:pPr defTabSz="344939">
              <a:defRPr/>
            </a:pPr>
            <a:r>
              <a:rPr lang="en-US" sz="2240" b="1" dirty="0">
                <a:solidFill>
                  <a:srgbClr val="FFA900"/>
                </a:solidFill>
                <a:latin typeface="Proxima Nova Rg" panose="02000506030000020004" pitchFamily="50" charset="0"/>
                <a:ea typeface="ＭＳ Ｐゴシック" charset="0"/>
              </a:rPr>
              <a:t>CAP CHILD CARE LANDSCAPE</a:t>
            </a:r>
          </a:p>
        </p:txBody>
      </p:sp>
      <p:sp>
        <p:nvSpPr>
          <p:cNvPr id="4" name="TextBox 3"/>
          <p:cNvSpPr txBox="1"/>
          <p:nvPr/>
        </p:nvSpPr>
        <p:spPr>
          <a:xfrm>
            <a:off x="966576" y="1258476"/>
            <a:ext cx="2060341" cy="553998"/>
          </a:xfrm>
          <a:prstGeom prst="rect">
            <a:avLst/>
          </a:prstGeom>
          <a:noFill/>
        </p:spPr>
        <p:txBody>
          <a:bodyPr wrap="square" rtlCol="0">
            <a:spAutoFit/>
          </a:bodyPr>
          <a:lstStyle/>
          <a:p>
            <a:pPr defTabSz="685800"/>
            <a:r>
              <a:rPr lang="en-US" sz="3000" b="1" u="sng" dirty="0">
                <a:solidFill>
                  <a:prstClr val="white"/>
                </a:solidFill>
                <a:effectLst>
                  <a:outerShdw blurRad="38100" dist="38100" dir="2700000" algn="tl">
                    <a:srgbClr val="000000">
                      <a:alpha val="43137"/>
                    </a:srgbClr>
                  </a:outerShdw>
                </a:effectLst>
                <a:latin typeface="Proxima Nova Rg" panose="02000506030000020004" pitchFamily="50" charset="0"/>
              </a:rPr>
              <a:t>DEMAND</a:t>
            </a:r>
          </a:p>
        </p:txBody>
      </p:sp>
      <p:graphicFrame>
        <p:nvGraphicFramePr>
          <p:cNvPr id="3" name="Table 2"/>
          <p:cNvGraphicFramePr>
            <a:graphicFrameLocks noGrp="1"/>
          </p:cNvGraphicFramePr>
          <p:nvPr>
            <p:extLst/>
          </p:nvPr>
        </p:nvGraphicFramePr>
        <p:xfrm>
          <a:off x="358252" y="1789391"/>
          <a:ext cx="8291016" cy="2666276"/>
        </p:xfrm>
        <a:graphic>
          <a:graphicData uri="http://schemas.openxmlformats.org/drawingml/2006/table">
            <a:tbl>
              <a:tblPr firstRow="1" bandRow="1">
                <a:tableStyleId>{2D5ABB26-0587-4C30-8999-92F81FD0307C}</a:tableStyleId>
              </a:tblPr>
              <a:tblGrid>
                <a:gridCol w="2072754">
                  <a:extLst>
                    <a:ext uri="{9D8B030D-6E8A-4147-A177-3AD203B41FA5}">
                      <a16:colId xmlns:a16="http://schemas.microsoft.com/office/drawing/2014/main" val="568129035"/>
                    </a:ext>
                  </a:extLst>
                </a:gridCol>
                <a:gridCol w="2072754">
                  <a:extLst>
                    <a:ext uri="{9D8B030D-6E8A-4147-A177-3AD203B41FA5}">
                      <a16:colId xmlns:a16="http://schemas.microsoft.com/office/drawing/2014/main" val="1035273445"/>
                    </a:ext>
                  </a:extLst>
                </a:gridCol>
                <a:gridCol w="2072754">
                  <a:extLst>
                    <a:ext uri="{9D8B030D-6E8A-4147-A177-3AD203B41FA5}">
                      <a16:colId xmlns:a16="http://schemas.microsoft.com/office/drawing/2014/main" val="4031640797"/>
                    </a:ext>
                  </a:extLst>
                </a:gridCol>
                <a:gridCol w="2072754">
                  <a:extLst>
                    <a:ext uri="{9D8B030D-6E8A-4147-A177-3AD203B41FA5}">
                      <a16:colId xmlns:a16="http://schemas.microsoft.com/office/drawing/2014/main" val="1116250727"/>
                    </a:ext>
                  </a:extLst>
                </a:gridCol>
              </a:tblGrid>
              <a:tr h="1127819">
                <a:tc>
                  <a:txBody>
                    <a:bodyPr/>
                    <a:lstStyle/>
                    <a:p>
                      <a:endParaRPr lang="en-US" sz="1000" dirty="0">
                        <a:ln>
                          <a:solidFill>
                            <a:schemeClr val="bg1"/>
                          </a:solidFill>
                        </a:ln>
                        <a:solidFill>
                          <a:schemeClr val="bg1"/>
                        </a:solidFill>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2100" dirty="0">
                          <a:ln>
                            <a:solidFill>
                              <a:schemeClr val="bg1"/>
                            </a:solidFill>
                          </a:ln>
                          <a:solidFill>
                            <a:schemeClr val="bg1"/>
                          </a:solidFill>
                        </a:rPr>
                        <a:t>Children</a:t>
                      </a:r>
                      <a:r>
                        <a:rPr lang="en-US" sz="2100" baseline="0" dirty="0">
                          <a:ln>
                            <a:solidFill>
                              <a:schemeClr val="bg1"/>
                            </a:solidFill>
                          </a:ln>
                          <a:solidFill>
                            <a:schemeClr val="bg1"/>
                          </a:solidFill>
                        </a:rPr>
                        <a:t> Under 6 with Both Parents in Labor Force</a:t>
                      </a:r>
                      <a:endParaRPr lang="en-US" sz="2100" dirty="0">
                        <a:ln>
                          <a:solidFill>
                            <a:schemeClr val="bg1"/>
                          </a:solidFill>
                        </a:ln>
                        <a:solidFill>
                          <a:schemeClr val="bg1"/>
                        </a:solidFill>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2100" dirty="0">
                          <a:ln>
                            <a:solidFill>
                              <a:schemeClr val="bg1"/>
                            </a:solidFill>
                          </a:ln>
                          <a:solidFill>
                            <a:schemeClr val="bg1"/>
                          </a:solidFill>
                        </a:rPr>
                        <a:t>Children</a:t>
                      </a:r>
                      <a:r>
                        <a:rPr lang="en-US" sz="2100" baseline="0" dirty="0">
                          <a:ln>
                            <a:solidFill>
                              <a:schemeClr val="bg1"/>
                            </a:solidFill>
                          </a:ln>
                          <a:solidFill>
                            <a:schemeClr val="bg1"/>
                          </a:solidFill>
                        </a:rPr>
                        <a:t> Under 6 in Single-Parent Families</a:t>
                      </a:r>
                      <a:endParaRPr lang="en-US" sz="2100" dirty="0">
                        <a:ln>
                          <a:solidFill>
                            <a:schemeClr val="bg1"/>
                          </a:solidFill>
                        </a:ln>
                        <a:solidFill>
                          <a:schemeClr val="bg1"/>
                        </a:solidFill>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2100" dirty="0">
                          <a:ln>
                            <a:solidFill>
                              <a:schemeClr val="bg1"/>
                            </a:solidFill>
                          </a:ln>
                          <a:solidFill>
                            <a:schemeClr val="bg1"/>
                          </a:solidFill>
                        </a:rPr>
                        <a:t>Females</a:t>
                      </a:r>
                      <a:r>
                        <a:rPr lang="en-US" sz="2100" baseline="0" dirty="0">
                          <a:ln>
                            <a:solidFill>
                              <a:schemeClr val="bg1"/>
                            </a:solidFill>
                          </a:ln>
                          <a:solidFill>
                            <a:schemeClr val="bg1"/>
                          </a:solidFill>
                        </a:rPr>
                        <a:t> Working Part-Time with Children Under 6</a:t>
                      </a:r>
                      <a:endParaRPr lang="en-US" sz="2100" dirty="0">
                        <a:ln>
                          <a:solidFill>
                            <a:schemeClr val="bg1"/>
                          </a:solidFill>
                        </a:ln>
                        <a:solidFill>
                          <a:schemeClr val="bg1"/>
                        </a:solidFill>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480338015"/>
                  </a:ext>
                </a:extLst>
              </a:tr>
              <a:tr h="890516">
                <a:tc>
                  <a:txBody>
                    <a:bodyPr/>
                    <a:lstStyle/>
                    <a:p>
                      <a:pPr algn="ctr"/>
                      <a:r>
                        <a:rPr lang="en-US" sz="1800" dirty="0">
                          <a:ln>
                            <a:solidFill>
                              <a:schemeClr val="bg1"/>
                            </a:solidFill>
                          </a:ln>
                          <a:solidFill>
                            <a:schemeClr val="bg1"/>
                          </a:solidFill>
                        </a:rPr>
                        <a:t>Capital Region</a:t>
                      </a:r>
                    </a:p>
                  </a:txBody>
                  <a:tcPr marL="68580" marR="68580" marT="34290" marB="3429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50000"/>
                        </a:lnSpc>
                      </a:pPr>
                      <a:r>
                        <a:rPr lang="en-US" sz="2400" b="1" kern="1200" dirty="0">
                          <a:solidFill>
                            <a:srgbClr val="FFA900"/>
                          </a:solidFill>
                          <a:effectLst>
                            <a:outerShdw blurRad="38100" dist="38100" dir="2700000" algn="tl">
                              <a:srgbClr val="000000">
                                <a:alpha val="43137"/>
                              </a:srgbClr>
                            </a:outerShdw>
                          </a:effectLst>
                          <a:latin typeface="Proxima Nova Rg" panose="02000506030000020004" pitchFamily="50" charset="0"/>
                          <a:ea typeface="+mn-ea"/>
                          <a:cs typeface="+mn-cs"/>
                        </a:rPr>
                        <a:t>27,390</a:t>
                      </a: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algn="ctr" defTabSz="914391" rtl="0" eaLnBrk="1" latinLnBrk="0" hangingPunct="1">
                        <a:lnSpc>
                          <a:spcPct val="150000"/>
                        </a:lnSpc>
                      </a:pPr>
                      <a:r>
                        <a:rPr lang="en-US" sz="2400" b="1" kern="1200" dirty="0">
                          <a:solidFill>
                            <a:srgbClr val="FFA900"/>
                          </a:solidFill>
                          <a:effectLst>
                            <a:outerShdw blurRad="38100" dist="38100" dir="2700000" algn="tl">
                              <a:srgbClr val="000000">
                                <a:alpha val="43137"/>
                              </a:srgbClr>
                            </a:outerShdw>
                          </a:effectLst>
                          <a:latin typeface="Proxima Nova Rg" panose="02000506030000020004" pitchFamily="50" charset="0"/>
                          <a:ea typeface="+mn-ea"/>
                          <a:cs typeface="+mn-cs"/>
                        </a:rPr>
                        <a:t>21,180</a:t>
                      </a: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algn="ctr" defTabSz="914391" rtl="0" eaLnBrk="1" latinLnBrk="0" hangingPunct="1">
                        <a:lnSpc>
                          <a:spcPct val="150000"/>
                        </a:lnSpc>
                      </a:pPr>
                      <a:r>
                        <a:rPr lang="en-US" sz="2400" b="1" kern="1200" dirty="0">
                          <a:solidFill>
                            <a:srgbClr val="FFA900"/>
                          </a:solidFill>
                          <a:effectLst>
                            <a:outerShdw blurRad="38100" dist="38100" dir="2700000" algn="tl">
                              <a:srgbClr val="000000">
                                <a:alpha val="43137"/>
                              </a:srgbClr>
                            </a:outerShdw>
                          </a:effectLst>
                          <a:latin typeface="Proxima Nova Rg" panose="02000506030000020004" pitchFamily="50" charset="0"/>
                          <a:ea typeface="+mn-ea"/>
                          <a:cs typeface="+mn-cs"/>
                        </a:rPr>
                        <a:t>8,031</a:t>
                      </a: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365295374"/>
                  </a:ext>
                </a:extLst>
              </a:tr>
              <a:tr h="647942">
                <a:tc gridSpan="4">
                  <a:txBody>
                    <a:bodyPr/>
                    <a:lstStyle/>
                    <a:p>
                      <a:r>
                        <a:rPr lang="en-US" sz="800" dirty="0">
                          <a:ln>
                            <a:solidFill>
                              <a:schemeClr val="bg1"/>
                            </a:solidFill>
                          </a:ln>
                          <a:solidFill>
                            <a:schemeClr val="bg1"/>
                          </a:solidFill>
                        </a:rPr>
                        <a:t>Prepared by: New York State Department</a:t>
                      </a:r>
                      <a:r>
                        <a:rPr lang="en-US" sz="800" baseline="0" dirty="0">
                          <a:ln>
                            <a:solidFill>
                              <a:schemeClr val="bg1"/>
                            </a:solidFill>
                          </a:ln>
                          <a:solidFill>
                            <a:schemeClr val="bg1"/>
                          </a:solidFill>
                        </a:rPr>
                        <a:t> of Labor, Division of Research and Statistics.</a:t>
                      </a:r>
                    </a:p>
                    <a:p>
                      <a:r>
                        <a:rPr lang="en-US" sz="800" baseline="0" dirty="0">
                          <a:ln>
                            <a:solidFill>
                              <a:schemeClr val="bg1"/>
                            </a:solidFill>
                          </a:ln>
                          <a:solidFill>
                            <a:schemeClr val="bg1"/>
                          </a:solidFill>
                        </a:rPr>
                        <a:t>Source: 2017 ACS Public Use Microdata Sample (PUMS) 1-Year Estimates.</a:t>
                      </a:r>
                      <a:endParaRPr lang="en-US" sz="800" dirty="0">
                        <a:ln>
                          <a:solidFill>
                            <a:schemeClr val="bg1"/>
                          </a:solidFill>
                        </a:ln>
                        <a:solidFill>
                          <a:schemeClr val="bg1"/>
                        </a:solidFill>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dirty="0">
                        <a:ln>
                          <a:solidFill>
                            <a:schemeClr val="bg1"/>
                          </a:solidFill>
                        </a:ln>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dirty="0">
                        <a:ln>
                          <a:solidFill>
                            <a:schemeClr val="bg1"/>
                          </a:solidFill>
                        </a:ln>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en-US" sz="1100" dirty="0">
                        <a:ln>
                          <a:solidFill>
                            <a:schemeClr val="bg1"/>
                          </a:solidFill>
                        </a:ln>
                        <a:solidFill>
                          <a:schemeClr val="bg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22440915"/>
                  </a:ext>
                </a:extLst>
              </a:tr>
            </a:tbl>
          </a:graphicData>
        </a:graphic>
      </p:graphicFrame>
    </p:spTree>
    <p:extLst>
      <p:ext uri="{BB962C8B-B14F-4D97-AF65-F5344CB8AC3E}">
        <p14:creationId xmlns:p14="http://schemas.microsoft.com/office/powerpoint/2010/main" val="1227549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402908"/>
            <a:ext cx="9144000" cy="4983688"/>
          </a:xfrm>
          <a:prstGeom prst="rect">
            <a:avLst/>
          </a:prstGeom>
        </p:spPr>
      </p:pic>
      <p:sp>
        <p:nvSpPr>
          <p:cNvPr id="19" name="Shape 176"/>
          <p:cNvSpPr/>
          <p:nvPr/>
        </p:nvSpPr>
        <p:spPr>
          <a:xfrm rot="16659805" flipH="1">
            <a:off x="2534322" y="-3284840"/>
            <a:ext cx="6125027" cy="12507815"/>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5" name="Shape 176"/>
          <p:cNvSpPr/>
          <p:nvPr/>
        </p:nvSpPr>
        <p:spPr>
          <a:xfrm rot="16711223" flipH="1">
            <a:off x="1200979" y="-4883954"/>
            <a:ext cx="785767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23" name="Shape 176">
            <a:extLst>
              <a:ext uri="{FF2B5EF4-FFF2-40B4-BE49-F238E27FC236}">
                <a16:creationId xmlns:a16="http://schemas.microsoft.com/office/drawing/2014/main" id="{EDD83960-9D88-DC42-8639-1B561A78E6AB}"/>
              </a:ext>
            </a:extLst>
          </p:cNvPr>
          <p:cNvSpPr/>
          <p:nvPr/>
        </p:nvSpPr>
        <p:spPr>
          <a:xfrm rot="5400000" flipH="1">
            <a:off x="162208" y="-75955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7" name="TextBox 16">
            <a:extLst>
              <a:ext uri="{FF2B5EF4-FFF2-40B4-BE49-F238E27FC236}">
                <a16:creationId xmlns:a16="http://schemas.microsoft.com/office/drawing/2014/main" id="{5EB3739E-9688-4FEB-92C8-5463E907EC2D}"/>
              </a:ext>
            </a:extLst>
          </p:cNvPr>
          <p:cNvSpPr txBox="1"/>
          <p:nvPr/>
        </p:nvSpPr>
        <p:spPr>
          <a:xfrm>
            <a:off x="62505" y="1721814"/>
            <a:ext cx="8941068" cy="1754326"/>
          </a:xfrm>
          <a:prstGeom prst="rect">
            <a:avLst/>
          </a:prstGeom>
          <a:noFill/>
        </p:spPr>
        <p:txBody>
          <a:bodyPr wrap="square" rtlCol="0">
            <a:spAutoFit/>
          </a:bodyPr>
          <a:lstStyle/>
          <a:p>
            <a:pPr algn="ctr" defTabSz="685800"/>
            <a:r>
              <a:rPr lang="en-US" sz="3300" b="1" dirty="0">
                <a:solidFill>
                  <a:prstClr val="white"/>
                </a:solidFill>
                <a:effectLst>
                  <a:outerShdw blurRad="38100" dist="38100" dir="2700000" algn="tl">
                    <a:srgbClr val="000000">
                      <a:alpha val="43137"/>
                    </a:srgbClr>
                  </a:outerShdw>
                </a:effectLst>
                <a:latin typeface="Proxima Nova Rg" panose="02000506030000020004" pitchFamily="50" charset="0"/>
              </a:rPr>
              <a:t>SUPPLY DOES </a:t>
            </a:r>
            <a:r>
              <a:rPr lang="en-US" sz="4050" b="1" dirty="0">
                <a:solidFill>
                  <a:srgbClr val="FFA900"/>
                </a:solidFill>
                <a:effectLst>
                  <a:outerShdw blurRad="38100" dist="38100" dir="2700000" algn="tl">
                    <a:srgbClr val="000000">
                      <a:alpha val="43137"/>
                    </a:srgbClr>
                  </a:outerShdw>
                </a:effectLst>
                <a:latin typeface="Proxima Nova Rg" panose="02000506030000020004" pitchFamily="50" charset="0"/>
              </a:rPr>
              <a:t>NOT</a:t>
            </a:r>
            <a:r>
              <a:rPr lang="en-US" sz="3300" b="1" dirty="0">
                <a:solidFill>
                  <a:prstClr val="white"/>
                </a:solidFill>
                <a:effectLst>
                  <a:outerShdw blurRad="38100" dist="38100" dir="2700000" algn="tl">
                    <a:srgbClr val="000000">
                      <a:alpha val="43137"/>
                    </a:srgbClr>
                  </a:outerShdw>
                </a:effectLst>
                <a:latin typeface="Proxima Nova Rg" panose="02000506030000020004" pitchFamily="50" charset="0"/>
              </a:rPr>
              <a:t> MATCH DEMAND </a:t>
            </a:r>
            <a:endPar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endParaRPr>
          </a:p>
          <a:p>
            <a:pPr algn="ctr" defTabSz="685800"/>
            <a:endParaRPr lang="en-US" sz="2700" b="1" dirty="0">
              <a:solidFill>
                <a:prstClr val="white"/>
              </a:solidFill>
              <a:latin typeface="Proxima Nova Rg" panose="02000506030000020004" pitchFamily="50" charset="0"/>
            </a:endParaRPr>
          </a:p>
          <a:p>
            <a:pPr algn="ctr" defTabSz="685800"/>
            <a:r>
              <a:rPr lang="en-US" sz="2700" b="1" dirty="0">
                <a:solidFill>
                  <a:prstClr val="white"/>
                </a:solidFill>
                <a:latin typeface="Proxima Nova Rg" panose="02000506030000020004" pitchFamily="50" charset="0"/>
              </a:rPr>
              <a:t>Supply Gap of </a:t>
            </a:r>
            <a:r>
              <a:rPr lang="en-US" sz="4050" b="1" dirty="0">
                <a:solidFill>
                  <a:srgbClr val="FFA900"/>
                </a:solidFill>
                <a:effectLst>
                  <a:outerShdw blurRad="38100" dist="38100" dir="2700000" algn="tl">
                    <a:srgbClr val="000000">
                      <a:alpha val="43137"/>
                    </a:srgbClr>
                  </a:outerShdw>
                </a:effectLst>
                <a:latin typeface="Proxima Nova Rg" panose="02000506030000020004" pitchFamily="50" charset="0"/>
              </a:rPr>
              <a:t>20,226</a:t>
            </a:r>
          </a:p>
        </p:txBody>
      </p:sp>
      <p:sp>
        <p:nvSpPr>
          <p:cNvPr id="18" name="Rectangle 17">
            <a:extLst>
              <a:ext uri="{FF2B5EF4-FFF2-40B4-BE49-F238E27FC236}">
                <a16:creationId xmlns:a16="http://schemas.microsoft.com/office/drawing/2014/main" id="{18B06D55-428D-7F46-8D78-072077FAE9A5}"/>
              </a:ext>
            </a:extLst>
          </p:cNvPr>
          <p:cNvSpPr/>
          <p:nvPr/>
        </p:nvSpPr>
        <p:spPr>
          <a:xfrm>
            <a:off x="-1557699" y="598617"/>
            <a:ext cx="5764622" cy="480453"/>
          </a:xfrm>
          <a:prstGeom prst="rect">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1" name="Oval 20">
            <a:extLst>
              <a:ext uri="{FF2B5EF4-FFF2-40B4-BE49-F238E27FC236}">
                <a16:creationId xmlns:a16="http://schemas.microsoft.com/office/drawing/2014/main" id="{C0411E28-56EC-7C4E-8F7C-F42479C8449A}"/>
              </a:ext>
            </a:extLst>
          </p:cNvPr>
          <p:cNvSpPr/>
          <p:nvPr/>
        </p:nvSpPr>
        <p:spPr>
          <a:xfrm>
            <a:off x="3856520" y="598617"/>
            <a:ext cx="586587" cy="480453"/>
          </a:xfrm>
          <a:prstGeom prst="ellipse">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2" name="Rectangle 21">
            <a:extLst>
              <a:ext uri="{FF2B5EF4-FFF2-40B4-BE49-F238E27FC236}">
                <a16:creationId xmlns:a16="http://schemas.microsoft.com/office/drawing/2014/main" id="{675208AD-8FEE-C642-A310-8CD8ED102EB0}"/>
              </a:ext>
            </a:extLst>
          </p:cNvPr>
          <p:cNvSpPr/>
          <p:nvPr/>
        </p:nvSpPr>
        <p:spPr>
          <a:xfrm>
            <a:off x="205834" y="631840"/>
            <a:ext cx="4464684" cy="437043"/>
          </a:xfrm>
          <a:prstGeom prst="rect">
            <a:avLst/>
          </a:prstGeom>
          <a:noFill/>
        </p:spPr>
        <p:txBody>
          <a:bodyPr wrap="none">
            <a:spAutoFit/>
          </a:bodyPr>
          <a:lstStyle/>
          <a:p>
            <a:pPr defTabSz="344939">
              <a:defRPr/>
            </a:pPr>
            <a:r>
              <a:rPr lang="en-US" sz="2240" b="1" dirty="0">
                <a:solidFill>
                  <a:srgbClr val="FFA900"/>
                </a:solidFill>
                <a:latin typeface="Proxima Nova Rg" panose="02000506030000020004" pitchFamily="50" charset="0"/>
                <a:ea typeface="ＭＳ Ｐゴシック" charset="0"/>
              </a:rPr>
              <a:t>CAP CHILD CARE LANDSCAPE</a:t>
            </a:r>
          </a:p>
        </p:txBody>
      </p:sp>
    </p:spTree>
    <p:extLst>
      <p:ext uri="{BB962C8B-B14F-4D97-AF65-F5344CB8AC3E}">
        <p14:creationId xmlns:p14="http://schemas.microsoft.com/office/powerpoint/2010/main" val="3820118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19576" y="25289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830438" y="-4086638"/>
            <a:ext cx="5746462"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5" name="Shape 176"/>
          <p:cNvSpPr/>
          <p:nvPr/>
        </p:nvSpPr>
        <p:spPr>
          <a:xfrm rot="16711223" flipH="1">
            <a:off x="987937" y="-3916066"/>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1621051" y="696618"/>
            <a:ext cx="6599146" cy="3416320"/>
          </a:xfrm>
          <a:prstGeom prst="rect">
            <a:avLst/>
          </a:prstGeom>
          <a:noFill/>
        </p:spPr>
        <p:txBody>
          <a:bodyPr wrap="square" rtlCol="0">
            <a:spAutoFit/>
          </a:bodyPr>
          <a:lstStyle/>
          <a:p>
            <a:pPr algn="ctr" defTabSz="685800"/>
            <a:r>
              <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rPr>
              <a:t>A Lack of Affordable &amp; Quality Child Care Can…</a:t>
            </a:r>
            <a:endParaRPr lang="en-US" sz="33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algn="ct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Lead to employee absenteeism, productivity reductions, and turnover leading to cost U.S. businesses an estimated </a:t>
            </a:r>
            <a:r>
              <a:rPr lang="en-US" sz="3000" b="1" dirty="0">
                <a:solidFill>
                  <a:srgbClr val="FFA900"/>
                </a:solidFill>
                <a:effectLst>
                  <a:outerShdw blurRad="38100" dist="38100" dir="2700000" algn="tl">
                    <a:srgbClr val="000000">
                      <a:alpha val="43137"/>
                    </a:srgbClr>
                  </a:outerShdw>
                </a:effectLst>
                <a:latin typeface="Proxima Nova Rg" panose="02000506030000020004" pitchFamily="50" charset="0"/>
              </a:rPr>
              <a:t>$3 BILLION </a:t>
            </a: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annually</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p:txBody>
      </p:sp>
    </p:spTree>
    <p:extLst>
      <p:ext uri="{BB962C8B-B14F-4D97-AF65-F5344CB8AC3E}">
        <p14:creationId xmlns:p14="http://schemas.microsoft.com/office/powerpoint/2010/main" val="298559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176" y="2060576"/>
            <a:ext cx="4667265" cy="1698624"/>
          </a:xfrm>
        </p:spPr>
        <p:txBody>
          <a:bodyPr>
            <a:noAutofit/>
          </a:bodyPr>
          <a:lstStyle/>
          <a:p>
            <a:pPr lvl="0"/>
            <a:r>
              <a:rPr lang="en-US" sz="3200" dirty="0"/>
              <a:t>NYS Workforce Development Initiative  </a:t>
            </a:r>
          </a:p>
        </p:txBody>
      </p:sp>
      <p:sp>
        <p:nvSpPr>
          <p:cNvPr id="3" name="Text Placeholder 2"/>
          <p:cNvSpPr>
            <a:spLocks noGrp="1"/>
          </p:cNvSpPr>
          <p:nvPr>
            <p:ph type="body" idx="1"/>
          </p:nvPr>
        </p:nvSpPr>
        <p:spPr>
          <a:xfrm>
            <a:off x="457199" y="3597088"/>
            <a:ext cx="4241801" cy="788164"/>
          </a:xfrm>
        </p:spPr>
        <p:txBody>
          <a:bodyPr>
            <a:normAutofit fontScale="92500" lnSpcReduction="20000"/>
          </a:bodyPr>
          <a:lstStyle/>
          <a:p>
            <a:r>
              <a:rPr lang="en-US" dirty="0"/>
              <a:t>Madhuri </a:t>
            </a:r>
            <a:r>
              <a:rPr lang="en-US" dirty="0" err="1"/>
              <a:t>Kommareddi</a:t>
            </a:r>
            <a:endParaRPr lang="en-US" dirty="0"/>
          </a:p>
          <a:p>
            <a:r>
              <a:rPr lang="en-US" dirty="0"/>
              <a:t>Director of Workforce Development for NYS</a:t>
            </a:r>
          </a:p>
        </p:txBody>
      </p:sp>
    </p:spTree>
    <p:extLst>
      <p:ext uri="{BB962C8B-B14F-4D97-AF65-F5344CB8AC3E}">
        <p14:creationId xmlns:p14="http://schemas.microsoft.com/office/powerpoint/2010/main" val="29833290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19576" y="25289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830438" y="-4110561"/>
            <a:ext cx="5746462"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5" name="Shape 176"/>
          <p:cNvSpPr/>
          <p:nvPr/>
        </p:nvSpPr>
        <p:spPr>
          <a:xfrm rot="16711223" flipH="1">
            <a:off x="987937" y="-3916066"/>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5" name="TextBox 4"/>
          <p:cNvSpPr txBox="1"/>
          <p:nvPr/>
        </p:nvSpPr>
        <p:spPr>
          <a:xfrm>
            <a:off x="913407" y="454460"/>
            <a:ext cx="7317184" cy="1938992"/>
          </a:xfrm>
          <a:prstGeom prst="rect">
            <a:avLst/>
          </a:prstGeom>
          <a:noFill/>
        </p:spPr>
        <p:txBody>
          <a:bodyPr wrap="square" rtlCol="0">
            <a:spAutoFit/>
          </a:bodyPr>
          <a:lstStyle/>
          <a:p>
            <a:pPr algn="ctr" defTabSz="685800"/>
            <a:r>
              <a:rPr lang="en-US" sz="3000" b="1" dirty="0">
                <a:solidFill>
                  <a:srgbClr val="FFA900"/>
                </a:solidFill>
                <a:effectLst>
                  <a:outerShdw blurRad="38100" dist="38100" dir="2700000" algn="tl">
                    <a:srgbClr val="000000">
                      <a:alpha val="43137"/>
                    </a:srgbClr>
                  </a:outerShdw>
                </a:effectLst>
                <a:latin typeface="Proxima Nova Rg" panose="02000506030000020004" pitchFamily="50" charset="0"/>
              </a:rPr>
              <a:t>During the wage gap hearings for New York’s “Closing the Wage Gap in NYS” Report the most pressing issue was </a:t>
            </a:r>
            <a:r>
              <a:rPr lang="en-US" sz="3000" b="1" dirty="0">
                <a:solidFill>
                  <a:prstClr val="white"/>
                </a:solidFill>
                <a:effectLst>
                  <a:outerShdw blurRad="38100" dist="38100" dir="2700000" algn="tl">
                    <a:srgbClr val="000000">
                      <a:alpha val="43137"/>
                    </a:srgbClr>
                  </a:outerShdw>
                </a:effectLst>
                <a:latin typeface="Proxima Nova Rg" panose="02000506030000020004" pitchFamily="50" charset="0"/>
              </a:rPr>
              <a:t>CHILD CARE</a:t>
            </a:r>
          </a:p>
        </p:txBody>
      </p:sp>
      <p:sp>
        <p:nvSpPr>
          <p:cNvPr id="2" name="TextBox 1"/>
          <p:cNvSpPr txBox="1"/>
          <p:nvPr/>
        </p:nvSpPr>
        <p:spPr>
          <a:xfrm>
            <a:off x="0" y="2444841"/>
            <a:ext cx="4035056" cy="1661993"/>
          </a:xfrm>
          <a:prstGeom prst="rect">
            <a:avLst/>
          </a:prstGeom>
          <a:noFill/>
        </p:spPr>
        <p:txBody>
          <a:bodyPr wrap="square" rtlCol="0">
            <a:spAutoFit/>
          </a:bodyPr>
          <a:lstStyle/>
          <a:p>
            <a:pPr marL="214313" indent="-214313" defTabSz="685800">
              <a:buFont typeface="Wingdings" panose="05000000000000000000" pitchFamily="2" charset="2"/>
              <a:buChar char="ü"/>
            </a:pPr>
            <a:r>
              <a:rPr lang="en-US" b="1" dirty="0">
                <a:solidFill>
                  <a:prstClr val="white"/>
                </a:solidFill>
                <a:effectLst>
                  <a:outerShdw blurRad="38100" dist="38100" dir="2700000" algn="tl">
                    <a:srgbClr val="000000">
                      <a:alpha val="43137"/>
                    </a:srgbClr>
                  </a:outerShdw>
                </a:effectLst>
                <a:latin typeface="Proxima Nova Rg" panose="02000506030000020004" pitchFamily="50" charset="0"/>
              </a:rPr>
              <a:t>Over </a:t>
            </a:r>
            <a:r>
              <a:rPr lang="en-US" sz="3000" b="1" dirty="0">
                <a:solidFill>
                  <a:srgbClr val="FFA900"/>
                </a:solidFill>
                <a:effectLst>
                  <a:outerShdw blurRad="38100" dist="38100" dir="2700000" algn="tl">
                    <a:srgbClr val="000000">
                      <a:alpha val="43137"/>
                    </a:srgbClr>
                  </a:outerShdw>
                </a:effectLst>
                <a:latin typeface="Proxima Nova Rg" panose="02000506030000020004" pitchFamily="50" charset="0"/>
              </a:rPr>
              <a:t>40% </a:t>
            </a:r>
            <a:r>
              <a:rPr lang="en-US" b="1" dirty="0">
                <a:solidFill>
                  <a:prstClr val="white"/>
                </a:solidFill>
                <a:effectLst>
                  <a:outerShdw blurRad="38100" dist="38100" dir="2700000" algn="tl">
                    <a:srgbClr val="000000">
                      <a:alpha val="43137"/>
                    </a:srgbClr>
                  </a:outerShdw>
                </a:effectLst>
                <a:latin typeface="Proxima Nova Rg" panose="02000506030000020004" pitchFamily="50" charset="0"/>
              </a:rPr>
              <a:t>of respondents with children under the age of 5 had missed work in the past 3 months because of child care issues</a:t>
            </a:r>
          </a:p>
        </p:txBody>
      </p:sp>
      <p:sp>
        <p:nvSpPr>
          <p:cNvPr id="12" name="TextBox 11"/>
          <p:cNvSpPr txBox="1"/>
          <p:nvPr/>
        </p:nvSpPr>
        <p:spPr>
          <a:xfrm>
            <a:off x="5047984" y="2448923"/>
            <a:ext cx="4035056" cy="1661993"/>
          </a:xfrm>
          <a:prstGeom prst="rect">
            <a:avLst/>
          </a:prstGeom>
          <a:noFill/>
        </p:spPr>
        <p:txBody>
          <a:bodyPr wrap="square" rtlCol="0">
            <a:spAutoFit/>
          </a:bodyPr>
          <a:lstStyle/>
          <a:p>
            <a:pPr marL="214313" indent="-214313" defTabSz="685800">
              <a:buFont typeface="Wingdings" panose="05000000000000000000" pitchFamily="2" charset="2"/>
              <a:buChar char="ü"/>
            </a:pPr>
            <a:r>
              <a:rPr lang="en-US" b="1" dirty="0">
                <a:solidFill>
                  <a:prstClr val="white"/>
                </a:solidFill>
                <a:effectLst>
                  <a:outerShdw blurRad="38100" dist="38100" dir="2700000" algn="tl">
                    <a:srgbClr val="000000">
                      <a:alpha val="43137"/>
                    </a:srgbClr>
                  </a:outerShdw>
                </a:effectLst>
                <a:latin typeface="Proxima Nova Rg" panose="02000506030000020004" pitchFamily="50" charset="0"/>
              </a:rPr>
              <a:t>Over </a:t>
            </a:r>
            <a:r>
              <a:rPr lang="en-US" sz="3000" b="1" dirty="0">
                <a:solidFill>
                  <a:srgbClr val="FFA900"/>
                </a:solidFill>
                <a:effectLst>
                  <a:outerShdw blurRad="38100" dist="38100" dir="2700000" algn="tl">
                    <a:srgbClr val="000000">
                      <a:alpha val="43137"/>
                    </a:srgbClr>
                  </a:outerShdw>
                </a:effectLst>
                <a:latin typeface="Proxima Nova Rg" panose="02000506030000020004" pitchFamily="50" charset="0"/>
              </a:rPr>
              <a:t>70% </a:t>
            </a:r>
            <a:r>
              <a:rPr lang="en-US" b="1" dirty="0">
                <a:solidFill>
                  <a:prstClr val="white"/>
                </a:solidFill>
                <a:effectLst>
                  <a:outerShdw blurRad="38100" dist="38100" dir="2700000" algn="tl">
                    <a:srgbClr val="000000">
                      <a:alpha val="43137"/>
                    </a:srgbClr>
                  </a:outerShdw>
                </a:effectLst>
                <a:latin typeface="Proxima Nova Rg" panose="02000506030000020004" pitchFamily="50" charset="0"/>
              </a:rPr>
              <a:t>of non-working, low-income adults with children under 5 cite “taking care of home/family” as the reason they are not working</a:t>
            </a:r>
          </a:p>
        </p:txBody>
      </p:sp>
      <p:sp>
        <p:nvSpPr>
          <p:cNvPr id="3" name="TextBox 2"/>
          <p:cNvSpPr txBox="1"/>
          <p:nvPr/>
        </p:nvSpPr>
        <p:spPr>
          <a:xfrm>
            <a:off x="3999514" y="2766660"/>
            <a:ext cx="1060725" cy="553998"/>
          </a:xfrm>
          <a:prstGeom prst="rect">
            <a:avLst/>
          </a:prstGeom>
          <a:noFill/>
        </p:spPr>
        <p:txBody>
          <a:bodyPr wrap="square" rtlCol="0">
            <a:spAutoFit/>
          </a:bodyPr>
          <a:lstStyle/>
          <a:p>
            <a:pPr defTabSz="685800"/>
            <a:r>
              <a:rPr lang="en-US" sz="3000" b="1" dirty="0">
                <a:solidFill>
                  <a:srgbClr val="FFA900"/>
                </a:solidFill>
                <a:effectLst>
                  <a:outerShdw blurRad="38100" dist="38100" dir="2700000" algn="tl">
                    <a:srgbClr val="000000">
                      <a:alpha val="43137"/>
                    </a:srgbClr>
                  </a:outerShdw>
                </a:effectLst>
                <a:latin typeface="Proxima Nova Rg" panose="02000506030000020004" pitchFamily="50" charset="0"/>
              </a:rPr>
              <a:t>AND</a:t>
            </a:r>
          </a:p>
        </p:txBody>
      </p:sp>
      <p:sp>
        <p:nvSpPr>
          <p:cNvPr id="4" name="TextBox 3"/>
          <p:cNvSpPr txBox="1"/>
          <p:nvPr/>
        </p:nvSpPr>
        <p:spPr>
          <a:xfrm>
            <a:off x="519175" y="4709365"/>
            <a:ext cx="8352523" cy="334835"/>
          </a:xfrm>
          <a:prstGeom prst="rect">
            <a:avLst/>
          </a:prstGeom>
          <a:noFill/>
        </p:spPr>
        <p:txBody>
          <a:bodyPr wrap="square" rtlCol="0">
            <a:spAutoFit/>
          </a:bodyPr>
          <a:lstStyle/>
          <a:p>
            <a:pPr defTabSz="685800"/>
            <a:r>
              <a:rPr lang="en-US" sz="788" dirty="0">
                <a:solidFill>
                  <a:prstClr val="white"/>
                </a:solidFill>
                <a:latin typeface="Calibri" panose="020F0502020204030204"/>
              </a:rPr>
              <a:t>1 Davis et al. 2017</a:t>
            </a:r>
          </a:p>
          <a:p>
            <a:pPr defTabSz="685800"/>
            <a:r>
              <a:rPr lang="en-US" sz="788" dirty="0">
                <a:solidFill>
                  <a:prstClr val="white"/>
                </a:solidFill>
                <a:latin typeface="Calibri" panose="020F0502020204030204"/>
              </a:rPr>
              <a:t>2 Stevens 2017</a:t>
            </a:r>
          </a:p>
        </p:txBody>
      </p:sp>
    </p:spTree>
    <p:extLst>
      <p:ext uri="{BB962C8B-B14F-4D97-AF65-F5344CB8AC3E}">
        <p14:creationId xmlns:p14="http://schemas.microsoft.com/office/powerpoint/2010/main" val="16689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hape 176"/>
          <p:cNvSpPr/>
          <p:nvPr/>
        </p:nvSpPr>
        <p:spPr>
          <a:xfrm rot="16711223" flipH="1">
            <a:off x="709499" y="-4328723"/>
            <a:ext cx="785767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pic>
        <p:nvPicPr>
          <p:cNvPr id="24" name="Picture 23"/>
          <p:cNvPicPr>
            <a:picLocks noChangeAspect="1"/>
          </p:cNvPicPr>
          <p:nvPr/>
        </p:nvPicPr>
        <p:blipFill>
          <a:blip r:embed="rId3"/>
          <a:stretch>
            <a:fillRect/>
          </a:stretch>
        </p:blipFill>
        <p:spPr>
          <a:xfrm>
            <a:off x="0" y="252899"/>
            <a:ext cx="9144000"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62208" y="-75955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8" name="Rectangle 17">
            <a:extLst>
              <a:ext uri="{FF2B5EF4-FFF2-40B4-BE49-F238E27FC236}">
                <a16:creationId xmlns:a16="http://schemas.microsoft.com/office/drawing/2014/main" id="{18B06D55-428D-7F46-8D78-072077FAE9A5}"/>
              </a:ext>
            </a:extLst>
          </p:cNvPr>
          <p:cNvSpPr/>
          <p:nvPr/>
        </p:nvSpPr>
        <p:spPr>
          <a:xfrm>
            <a:off x="-1557699" y="598617"/>
            <a:ext cx="4364400" cy="480453"/>
          </a:xfrm>
          <a:prstGeom prst="rect">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7" name="Shape 176"/>
          <p:cNvSpPr/>
          <p:nvPr/>
        </p:nvSpPr>
        <p:spPr>
          <a:xfrm rot="16711223" flipH="1">
            <a:off x="-176319" y="-2023380"/>
            <a:ext cx="766023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21" name="Oval 20">
            <a:extLst>
              <a:ext uri="{FF2B5EF4-FFF2-40B4-BE49-F238E27FC236}">
                <a16:creationId xmlns:a16="http://schemas.microsoft.com/office/drawing/2014/main" id="{C0411E28-56EC-7C4E-8F7C-F42479C8449A}"/>
              </a:ext>
            </a:extLst>
          </p:cNvPr>
          <p:cNvSpPr/>
          <p:nvPr/>
        </p:nvSpPr>
        <p:spPr>
          <a:xfrm>
            <a:off x="2483895" y="598617"/>
            <a:ext cx="586587" cy="480453"/>
          </a:xfrm>
          <a:prstGeom prst="ellipse">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28" name="Shape 176"/>
          <p:cNvSpPr/>
          <p:nvPr/>
        </p:nvSpPr>
        <p:spPr>
          <a:xfrm rot="16711223" flipH="1">
            <a:off x="612512" y="-3553099"/>
            <a:ext cx="6714218"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22" name="Rectangle 21">
            <a:extLst>
              <a:ext uri="{FF2B5EF4-FFF2-40B4-BE49-F238E27FC236}">
                <a16:creationId xmlns:a16="http://schemas.microsoft.com/office/drawing/2014/main" id="{675208AD-8FEE-C642-A310-8CD8ED102EB0}"/>
              </a:ext>
            </a:extLst>
          </p:cNvPr>
          <p:cNvSpPr/>
          <p:nvPr/>
        </p:nvSpPr>
        <p:spPr>
          <a:xfrm>
            <a:off x="102450" y="649774"/>
            <a:ext cx="3041217" cy="437043"/>
          </a:xfrm>
          <a:prstGeom prst="rect">
            <a:avLst/>
          </a:prstGeom>
          <a:noFill/>
        </p:spPr>
        <p:txBody>
          <a:bodyPr wrap="none">
            <a:spAutoFit/>
          </a:bodyPr>
          <a:lstStyle/>
          <a:p>
            <a:pPr defTabSz="344939">
              <a:defRPr/>
            </a:pPr>
            <a:r>
              <a:rPr lang="en-US" sz="2240" b="1" dirty="0">
                <a:solidFill>
                  <a:srgbClr val="FFA900"/>
                </a:solidFill>
                <a:latin typeface="Proxima Nova Rg" panose="02000506030000020004" pitchFamily="50" charset="0"/>
                <a:ea typeface="ＭＳ Ｐゴシック" charset="0"/>
              </a:rPr>
              <a:t>ECOMONIC IMPACT</a:t>
            </a:r>
          </a:p>
        </p:txBody>
      </p:sp>
      <p:sp>
        <p:nvSpPr>
          <p:cNvPr id="5" name="TextBox 4"/>
          <p:cNvSpPr txBox="1"/>
          <p:nvPr/>
        </p:nvSpPr>
        <p:spPr>
          <a:xfrm>
            <a:off x="64552" y="1939786"/>
            <a:ext cx="3845144" cy="923330"/>
          </a:xfrm>
          <a:prstGeom prst="rect">
            <a:avLst/>
          </a:prstGeom>
          <a:noFill/>
        </p:spPr>
        <p:txBody>
          <a:bodyPr wrap="square" rtlCol="0">
            <a:spAutoFit/>
          </a:bodyPr>
          <a:lstStyle/>
          <a:p>
            <a:pPr marL="257173" indent="-257173" defTabSz="685800">
              <a:buFont typeface="Wingdings" panose="05000000000000000000" pitchFamily="2" charset="2"/>
              <a:buChar char="ü"/>
            </a:pPr>
            <a:r>
              <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rPr>
              <a:t>Nearly $8.6 billion economic impact</a:t>
            </a:r>
          </a:p>
        </p:txBody>
      </p:sp>
      <p:sp>
        <p:nvSpPr>
          <p:cNvPr id="25" name="TextBox 24">
            <a:extLst>
              <a:ext uri="{FF2B5EF4-FFF2-40B4-BE49-F238E27FC236}">
                <a16:creationId xmlns:a16="http://schemas.microsoft.com/office/drawing/2014/main" id="{5EB3739E-9688-4FEB-92C8-5463E907EC2D}"/>
              </a:ext>
            </a:extLst>
          </p:cNvPr>
          <p:cNvSpPr txBox="1"/>
          <p:nvPr/>
        </p:nvSpPr>
        <p:spPr>
          <a:xfrm>
            <a:off x="3177767" y="3244323"/>
            <a:ext cx="3458721" cy="3831818"/>
          </a:xfrm>
          <a:prstGeom prst="rect">
            <a:avLst/>
          </a:prstGeom>
          <a:noFill/>
        </p:spPr>
        <p:txBody>
          <a:bodyPr wrap="square" rtlCol="0">
            <a:spAutoFit/>
          </a:bodyPr>
          <a:lstStyle/>
          <a:p>
            <a:pPr marL="257173" indent="-257173" defTabSz="685800">
              <a:buFont typeface="Wingdings" panose="05000000000000000000" pitchFamily="2" charset="2"/>
              <a:buChar char="ü"/>
            </a:pPr>
            <a:r>
              <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rPr>
              <a:t>Directly and indirectly impacts 172,000 jobs</a:t>
            </a:r>
          </a:p>
          <a:p>
            <a:pPr defTabSz="685800"/>
            <a:endPar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endPar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257173" indent="-257173" defTabSz="685800">
              <a:buFont typeface="Wingdings" panose="05000000000000000000" pitchFamily="2" charset="2"/>
              <a:buChar char="ü"/>
            </a:pPr>
            <a:endParaRPr lang="en-US" sz="2700" b="1" dirty="0">
              <a:solidFill>
                <a:srgbClr val="FFA900"/>
              </a:solidFill>
              <a:effectLst>
                <a:outerShdw blurRad="38100" dist="38100" dir="2700000" algn="tl">
                  <a:srgbClr val="000000">
                    <a:alpha val="43137"/>
                  </a:srgbClr>
                </a:outerShdw>
              </a:effectLst>
              <a:latin typeface="Proxima Nova Rg" panose="02000506030000020004" pitchFamily="50" charset="0"/>
            </a:endParaRPr>
          </a:p>
          <a:p>
            <a:pPr defTabSz="685800"/>
            <a:endParaRPr lang="en-US" sz="2700" b="1" dirty="0">
              <a:solidFill>
                <a:prstClr val="white"/>
              </a:solidFill>
              <a:latin typeface="Proxima Nova Rg" panose="02000506030000020004" pitchFamily="50" charset="0"/>
            </a:endParaRPr>
          </a:p>
          <a:p>
            <a:pPr marL="257173" indent="-257173" defTabSz="685800">
              <a:buFont typeface="Wingdings" panose="05000000000000000000" pitchFamily="2" charset="2"/>
              <a:buChar char="ü"/>
            </a:pPr>
            <a:endParaRPr lang="en-US" sz="2700" b="1" dirty="0">
              <a:solidFill>
                <a:prstClr val="white"/>
              </a:solidFill>
              <a:latin typeface="Proxima Nova Rg" panose="02000506030000020004" pitchFamily="50" charset="0"/>
            </a:endParaRPr>
          </a:p>
        </p:txBody>
      </p:sp>
      <p:sp>
        <p:nvSpPr>
          <p:cNvPr id="17" name="TextBox 16">
            <a:extLst>
              <a:ext uri="{FF2B5EF4-FFF2-40B4-BE49-F238E27FC236}">
                <a16:creationId xmlns:a16="http://schemas.microsoft.com/office/drawing/2014/main" id="{5EB3739E-9688-4FEB-92C8-5463E907EC2D}"/>
              </a:ext>
            </a:extLst>
          </p:cNvPr>
          <p:cNvSpPr txBox="1"/>
          <p:nvPr/>
        </p:nvSpPr>
        <p:spPr>
          <a:xfrm>
            <a:off x="6042055" y="1325960"/>
            <a:ext cx="3458721" cy="3000821"/>
          </a:xfrm>
          <a:prstGeom prst="rect">
            <a:avLst/>
          </a:prstGeom>
          <a:noFill/>
        </p:spPr>
        <p:txBody>
          <a:bodyPr wrap="square" rtlCol="0">
            <a:spAutoFit/>
          </a:bodyPr>
          <a:lstStyle/>
          <a:p>
            <a:pPr marL="257173" indent="-257173" defTabSz="685800">
              <a:buFont typeface="Wingdings" panose="05000000000000000000" pitchFamily="2" charset="2"/>
              <a:buChar char="ü"/>
            </a:pPr>
            <a:r>
              <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rPr>
              <a:t>$4.3 billion industry in NY</a:t>
            </a:r>
          </a:p>
          <a:p>
            <a:pPr defTabSz="685800"/>
            <a:endPar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endPar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257173" indent="-257173" defTabSz="685800">
              <a:buFont typeface="Wingdings" panose="05000000000000000000" pitchFamily="2" charset="2"/>
              <a:buChar char="ü"/>
            </a:pPr>
            <a:endParaRPr lang="en-US" sz="2700" b="1" dirty="0">
              <a:solidFill>
                <a:srgbClr val="FFA900"/>
              </a:solidFill>
              <a:effectLst>
                <a:outerShdw blurRad="38100" dist="38100" dir="2700000" algn="tl">
                  <a:srgbClr val="000000">
                    <a:alpha val="43137"/>
                  </a:srgbClr>
                </a:outerShdw>
              </a:effectLst>
              <a:latin typeface="Proxima Nova Rg" panose="02000506030000020004" pitchFamily="50" charset="0"/>
            </a:endParaRPr>
          </a:p>
          <a:p>
            <a:pPr marL="257173" indent="-257173" defTabSz="685800">
              <a:buFont typeface="Wingdings" panose="05000000000000000000" pitchFamily="2" charset="2"/>
              <a:buChar char="ü"/>
            </a:pPr>
            <a:endParaRPr lang="en-US" sz="2700" b="1" dirty="0">
              <a:solidFill>
                <a:prstClr val="white"/>
              </a:solidFill>
              <a:latin typeface="Proxima Nova Rg" panose="02000506030000020004" pitchFamily="50" charset="0"/>
            </a:endParaRPr>
          </a:p>
          <a:p>
            <a:pPr marL="257173" indent="-257173" defTabSz="685800">
              <a:buFont typeface="Wingdings" panose="05000000000000000000" pitchFamily="2" charset="2"/>
              <a:buChar char="ü"/>
            </a:pPr>
            <a:endParaRPr lang="en-US" sz="2700" b="1" dirty="0">
              <a:solidFill>
                <a:prstClr val="white"/>
              </a:solidFill>
              <a:latin typeface="Proxima Nova Rg" panose="02000506030000020004" pitchFamily="50" charset="0"/>
            </a:endParaRPr>
          </a:p>
        </p:txBody>
      </p:sp>
    </p:spTree>
    <p:extLst>
      <p:ext uri="{BB962C8B-B14F-4D97-AF65-F5344CB8AC3E}">
        <p14:creationId xmlns:p14="http://schemas.microsoft.com/office/powerpoint/2010/main" val="168720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19576" y="25289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417029" y="-3938349"/>
            <a:ext cx="651082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0" name="Shape 176"/>
          <p:cNvSpPr/>
          <p:nvPr/>
        </p:nvSpPr>
        <p:spPr>
          <a:xfrm rot="16711223" flipH="1">
            <a:off x="873841" y="-3598755"/>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1491456" y="854297"/>
            <a:ext cx="6599146" cy="3693319"/>
          </a:xfrm>
          <a:prstGeom prst="rect">
            <a:avLst/>
          </a:prstGeom>
          <a:noFill/>
        </p:spPr>
        <p:txBody>
          <a:bodyPr wrap="square" rtlCol="0">
            <a:spAutoFit/>
          </a:bodyPr>
          <a:lstStyle/>
          <a:p>
            <a:pPr algn="ctr" defTabSz="685800"/>
            <a:r>
              <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rPr>
              <a:t>Access to Affordable &amp; Quality Child Care Can…</a:t>
            </a: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Increase labor force participation</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Contribute to higher individual earnings</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Support state and regional economic growth</a:t>
            </a:r>
          </a:p>
        </p:txBody>
      </p:sp>
    </p:spTree>
    <p:extLst>
      <p:ext uri="{BB962C8B-B14F-4D97-AF65-F5344CB8AC3E}">
        <p14:creationId xmlns:p14="http://schemas.microsoft.com/office/powerpoint/2010/main" val="275861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19576" y="25289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417029" y="-3938349"/>
            <a:ext cx="651082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0" name="Shape 176"/>
          <p:cNvSpPr/>
          <p:nvPr/>
        </p:nvSpPr>
        <p:spPr>
          <a:xfrm rot="16711223" flipH="1">
            <a:off x="987937" y="-3916066"/>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102450" y="1455343"/>
            <a:ext cx="7454063" cy="1338828"/>
          </a:xfrm>
          <a:prstGeom prst="rect">
            <a:avLst/>
          </a:prstGeom>
          <a:noFill/>
        </p:spPr>
        <p:txBody>
          <a:bodyPr wrap="square" rtlCol="0">
            <a:spAutoFit/>
          </a:bodyPr>
          <a:lstStyle/>
          <a:p>
            <a:pPr defTabSz="685800"/>
            <a:r>
              <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rPr>
              <a:t>Every $1 spent on high-quality early childhood programs returns $8 to $16 to society</a:t>
            </a:r>
            <a:endParaRPr lang="en-US" b="1" dirty="0">
              <a:solidFill>
                <a:prstClr val="white"/>
              </a:solidFill>
              <a:effectLst>
                <a:outerShdw blurRad="38100" dist="38100" dir="2700000" algn="tl">
                  <a:srgbClr val="000000">
                    <a:alpha val="43137"/>
                  </a:srgbClr>
                </a:outerShdw>
              </a:effectLst>
              <a:latin typeface="Proxima Nova Rg" panose="02000506030000020004" pitchFamily="50" charset="0"/>
            </a:endParaRPr>
          </a:p>
        </p:txBody>
      </p:sp>
      <p:sp>
        <p:nvSpPr>
          <p:cNvPr id="12" name="Rectangle 11">
            <a:extLst>
              <a:ext uri="{FF2B5EF4-FFF2-40B4-BE49-F238E27FC236}">
                <a16:creationId xmlns:a16="http://schemas.microsoft.com/office/drawing/2014/main" id="{18B06D55-428D-7F46-8D78-072077FAE9A5}"/>
              </a:ext>
            </a:extLst>
          </p:cNvPr>
          <p:cNvSpPr/>
          <p:nvPr/>
        </p:nvSpPr>
        <p:spPr>
          <a:xfrm>
            <a:off x="-1557699" y="598617"/>
            <a:ext cx="4364400" cy="480453"/>
          </a:xfrm>
          <a:prstGeom prst="rect">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15" name="Oval 14">
            <a:extLst>
              <a:ext uri="{FF2B5EF4-FFF2-40B4-BE49-F238E27FC236}">
                <a16:creationId xmlns:a16="http://schemas.microsoft.com/office/drawing/2014/main" id="{C0411E28-56EC-7C4E-8F7C-F42479C8449A}"/>
              </a:ext>
            </a:extLst>
          </p:cNvPr>
          <p:cNvSpPr/>
          <p:nvPr/>
        </p:nvSpPr>
        <p:spPr>
          <a:xfrm>
            <a:off x="2483895" y="598617"/>
            <a:ext cx="586587" cy="480453"/>
          </a:xfrm>
          <a:prstGeom prst="ellipse">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17" name="Rectangle 16">
            <a:extLst>
              <a:ext uri="{FF2B5EF4-FFF2-40B4-BE49-F238E27FC236}">
                <a16:creationId xmlns:a16="http://schemas.microsoft.com/office/drawing/2014/main" id="{675208AD-8FEE-C642-A310-8CD8ED102EB0}"/>
              </a:ext>
            </a:extLst>
          </p:cNvPr>
          <p:cNvSpPr/>
          <p:nvPr/>
        </p:nvSpPr>
        <p:spPr>
          <a:xfrm>
            <a:off x="102450" y="649774"/>
            <a:ext cx="3041217" cy="437043"/>
          </a:xfrm>
          <a:prstGeom prst="rect">
            <a:avLst/>
          </a:prstGeom>
          <a:noFill/>
        </p:spPr>
        <p:txBody>
          <a:bodyPr wrap="none">
            <a:spAutoFit/>
          </a:bodyPr>
          <a:lstStyle/>
          <a:p>
            <a:pPr defTabSz="344939">
              <a:defRPr/>
            </a:pPr>
            <a:r>
              <a:rPr lang="en-US" sz="2240" b="1" dirty="0">
                <a:solidFill>
                  <a:srgbClr val="FFA900"/>
                </a:solidFill>
                <a:latin typeface="Proxima Nova Rg" panose="02000506030000020004" pitchFamily="50" charset="0"/>
                <a:ea typeface="ＭＳ Ｐゴシック" charset="0"/>
              </a:rPr>
              <a:t>ECONOMIC IMPACT</a:t>
            </a:r>
          </a:p>
        </p:txBody>
      </p:sp>
      <p:sp>
        <p:nvSpPr>
          <p:cNvPr id="2" name="TextBox 1"/>
          <p:cNvSpPr txBox="1"/>
          <p:nvPr/>
        </p:nvSpPr>
        <p:spPr>
          <a:xfrm>
            <a:off x="3206737" y="2472629"/>
            <a:ext cx="1695866" cy="600164"/>
          </a:xfrm>
          <a:prstGeom prst="rect">
            <a:avLst/>
          </a:prstGeom>
          <a:noFill/>
        </p:spPr>
        <p:txBody>
          <a:bodyPr wrap="square" rtlCol="0">
            <a:spAutoFit/>
          </a:bodyPr>
          <a:lstStyle/>
          <a:p>
            <a:pPr defTabSz="685800"/>
            <a:r>
              <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rPr>
              <a:t>AND</a:t>
            </a:r>
          </a:p>
        </p:txBody>
      </p:sp>
      <p:sp>
        <p:nvSpPr>
          <p:cNvPr id="18" name="TextBox 17"/>
          <p:cNvSpPr txBox="1"/>
          <p:nvPr/>
        </p:nvSpPr>
        <p:spPr>
          <a:xfrm>
            <a:off x="1138479" y="3231812"/>
            <a:ext cx="8560559" cy="1754326"/>
          </a:xfrm>
          <a:prstGeom prst="rect">
            <a:avLst/>
          </a:prstGeom>
          <a:noFill/>
        </p:spPr>
        <p:txBody>
          <a:bodyPr wrap="square" rtlCol="0">
            <a:spAutoFit/>
          </a:bodyPr>
          <a:lstStyle/>
          <a:p>
            <a:pPr defTabSz="685800"/>
            <a:r>
              <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rPr>
              <a:t>Every $1 invested in high-quality early childhood programs earns a $2 to $3 ROI to the state from increased jobs or earnings for state residents</a:t>
            </a:r>
            <a:endParaRPr lang="en-US" b="1" dirty="0">
              <a:solidFill>
                <a:prstClr val="white"/>
              </a:solidFill>
              <a:effectLst>
                <a:outerShdw blurRad="38100" dist="38100" dir="2700000" algn="tl">
                  <a:srgbClr val="000000">
                    <a:alpha val="43137"/>
                  </a:srgbClr>
                </a:outerShdw>
              </a:effectLst>
              <a:latin typeface="Proxima Nova Rg" panose="02000506030000020004" pitchFamily="50" charset="0"/>
            </a:endParaRPr>
          </a:p>
        </p:txBody>
      </p:sp>
    </p:spTree>
    <p:extLst>
      <p:ext uri="{BB962C8B-B14F-4D97-AF65-F5344CB8AC3E}">
        <p14:creationId xmlns:p14="http://schemas.microsoft.com/office/powerpoint/2010/main" val="2068716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19576" y="25289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417029" y="-3938349"/>
            <a:ext cx="651082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0" name="Shape 176"/>
          <p:cNvSpPr/>
          <p:nvPr/>
        </p:nvSpPr>
        <p:spPr>
          <a:xfrm rot="16711223" flipH="1">
            <a:off x="873842" y="-3498435"/>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644810" y="864633"/>
            <a:ext cx="8101253" cy="3831818"/>
          </a:xfrm>
          <a:prstGeom prst="rect">
            <a:avLst/>
          </a:prstGeom>
          <a:noFill/>
        </p:spPr>
        <p:txBody>
          <a:bodyPr wrap="square" rtlCol="0">
            <a:spAutoFit/>
          </a:bodyPr>
          <a:lstStyle/>
          <a:p>
            <a:pPr algn="ctr" defTabSz="685800"/>
            <a:r>
              <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rPr>
              <a:t>High Quality Affordable Child Care is Essential Infrastructure for the Economy. With it, </a:t>
            </a:r>
            <a:r>
              <a:rPr lang="en-US" sz="3300" b="1" u="sng" dirty="0">
                <a:solidFill>
                  <a:srgbClr val="FFA900"/>
                </a:solidFill>
                <a:effectLst>
                  <a:outerShdw blurRad="38100" dist="38100" dir="2700000" algn="tl">
                    <a:srgbClr val="000000">
                      <a:alpha val="43137"/>
                    </a:srgbClr>
                  </a:outerShdw>
                </a:effectLst>
                <a:latin typeface="Proxima Nova Rg" panose="02000506030000020004" pitchFamily="50" charset="0"/>
              </a:rPr>
              <a:t>children</a:t>
            </a:r>
            <a:r>
              <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rPr>
              <a:t>:</a:t>
            </a: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Have greater success in education</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Reduce special education placement by 50%</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Attain hard and soft skills key to future employment</a:t>
            </a:r>
          </a:p>
        </p:txBody>
      </p:sp>
    </p:spTree>
    <p:extLst>
      <p:ext uri="{BB962C8B-B14F-4D97-AF65-F5344CB8AC3E}">
        <p14:creationId xmlns:p14="http://schemas.microsoft.com/office/powerpoint/2010/main" val="2785404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19576" y="25289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417029" y="-3938349"/>
            <a:ext cx="651082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0" name="Shape 176"/>
          <p:cNvSpPr/>
          <p:nvPr/>
        </p:nvSpPr>
        <p:spPr>
          <a:xfrm rot="16711223" flipH="1">
            <a:off x="827234" y="-3498435"/>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644810" y="595773"/>
            <a:ext cx="8101253" cy="3831818"/>
          </a:xfrm>
          <a:prstGeom prst="rect">
            <a:avLst/>
          </a:prstGeom>
          <a:noFill/>
        </p:spPr>
        <p:txBody>
          <a:bodyPr wrap="square" rtlCol="0">
            <a:spAutoFit/>
          </a:bodyPr>
          <a:lstStyle/>
          <a:p>
            <a:pPr algn="ctr" defTabSz="685800"/>
            <a:r>
              <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rPr>
              <a:t>High Quality Affordable Child Care is Essential Infrastructure for the Economy. With it, </a:t>
            </a:r>
            <a:r>
              <a:rPr lang="en-US" sz="3300" b="1" u="sng" dirty="0">
                <a:solidFill>
                  <a:srgbClr val="FFA900"/>
                </a:solidFill>
                <a:effectLst>
                  <a:outerShdw blurRad="38100" dist="38100" dir="2700000" algn="tl">
                    <a:srgbClr val="000000">
                      <a:alpha val="43137"/>
                    </a:srgbClr>
                  </a:outerShdw>
                </a:effectLst>
                <a:latin typeface="Proxima Nova Rg" panose="02000506030000020004" pitchFamily="50" charset="0"/>
              </a:rPr>
              <a:t>parents</a:t>
            </a:r>
            <a:r>
              <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rPr>
              <a:t>:</a:t>
            </a: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Improve their labor productivity</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Miss fewer work days </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Work more hours and increase their earnings </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p:txBody>
      </p:sp>
    </p:spTree>
    <p:extLst>
      <p:ext uri="{BB962C8B-B14F-4D97-AF65-F5344CB8AC3E}">
        <p14:creationId xmlns:p14="http://schemas.microsoft.com/office/powerpoint/2010/main" val="2499630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19576" y="25289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417029" y="-3938349"/>
            <a:ext cx="651082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0" name="Shape 176"/>
          <p:cNvSpPr/>
          <p:nvPr/>
        </p:nvSpPr>
        <p:spPr>
          <a:xfrm rot="16711223" flipH="1">
            <a:off x="793455" y="-3459064"/>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744721" y="854296"/>
            <a:ext cx="8101253" cy="4939814"/>
          </a:xfrm>
          <a:prstGeom prst="rect">
            <a:avLst/>
          </a:prstGeom>
          <a:noFill/>
        </p:spPr>
        <p:txBody>
          <a:bodyPr wrap="square" rtlCol="0">
            <a:spAutoFit/>
          </a:bodyPr>
          <a:lstStyle/>
          <a:p>
            <a:pPr algn="ctr" defTabSz="685800"/>
            <a:r>
              <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rPr>
              <a:t>High Quality Affordable Child Care is Essential Infrastructure for the Economy. With it, </a:t>
            </a:r>
            <a:r>
              <a:rPr lang="en-US" sz="3300" b="1" u="sng" dirty="0">
                <a:solidFill>
                  <a:srgbClr val="FFA900"/>
                </a:solidFill>
                <a:effectLst>
                  <a:outerShdw blurRad="38100" dist="38100" dir="2700000" algn="tl">
                    <a:srgbClr val="000000">
                      <a:alpha val="43137"/>
                    </a:srgbClr>
                  </a:outerShdw>
                </a:effectLst>
                <a:latin typeface="Proxima Nova Rg" panose="02000506030000020004" pitchFamily="50" charset="0"/>
              </a:rPr>
              <a:t>employers</a:t>
            </a:r>
            <a:r>
              <a:rPr lang="en-US" sz="3300" b="1" dirty="0">
                <a:solidFill>
                  <a:srgbClr val="FFA900"/>
                </a:solidFill>
                <a:effectLst>
                  <a:outerShdw blurRad="38100" dist="38100" dir="2700000" algn="tl">
                    <a:srgbClr val="000000">
                      <a:alpha val="43137"/>
                    </a:srgbClr>
                  </a:outerShdw>
                </a:effectLst>
                <a:latin typeface="Proxima Nova Rg" panose="02000506030000020004" pitchFamily="50" charset="0"/>
              </a:rPr>
              <a:t>:</a:t>
            </a: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Gain a pivotal edge on recruitment.</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Parents of young children whose employers offer on-site childcare reported that access to good childcare was a significant factor in employee recruitment, retention, and productivity</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p:txBody>
      </p:sp>
    </p:spTree>
    <p:extLst>
      <p:ext uri="{BB962C8B-B14F-4D97-AF65-F5344CB8AC3E}">
        <p14:creationId xmlns:p14="http://schemas.microsoft.com/office/powerpoint/2010/main" val="3867251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19576" y="25289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417029" y="-3938349"/>
            <a:ext cx="651082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0" name="Shape 176"/>
          <p:cNvSpPr/>
          <p:nvPr/>
        </p:nvSpPr>
        <p:spPr>
          <a:xfrm rot="16711223" flipH="1">
            <a:off x="827235" y="-3500008"/>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507156" y="572112"/>
            <a:ext cx="8206694" cy="5170646"/>
          </a:xfrm>
          <a:prstGeom prst="rect">
            <a:avLst/>
          </a:prstGeom>
          <a:noFill/>
        </p:spPr>
        <p:txBody>
          <a:bodyPr wrap="square" rtlCol="0">
            <a:spAutoFit/>
          </a:bodyPr>
          <a:lstStyle/>
          <a:p>
            <a:pPr algn="ctr" defTabSz="685800"/>
            <a:r>
              <a:rPr lang="en-US" sz="3000" b="1" dirty="0">
                <a:solidFill>
                  <a:srgbClr val="FFA900"/>
                </a:solidFill>
                <a:effectLst>
                  <a:outerShdw blurRad="38100" dist="38100" dir="2700000" algn="tl">
                    <a:srgbClr val="000000">
                      <a:alpha val="43137"/>
                    </a:srgbClr>
                  </a:outerShdw>
                </a:effectLst>
                <a:latin typeface="Proxima Nova Rg" panose="02000506030000020004" pitchFamily="50" charset="0"/>
              </a:rPr>
              <a:t>High-quality affordable child care is essential infrastructure benefitting the </a:t>
            </a:r>
            <a:r>
              <a:rPr lang="en-US" sz="3000" b="1" u="sng" dirty="0">
                <a:solidFill>
                  <a:srgbClr val="FFA900"/>
                </a:solidFill>
                <a:effectLst>
                  <a:outerShdw blurRad="38100" dist="38100" dir="2700000" algn="tl">
                    <a:srgbClr val="000000">
                      <a:alpha val="43137"/>
                    </a:srgbClr>
                  </a:outerShdw>
                </a:effectLst>
                <a:latin typeface="Proxima Nova Rg" panose="02000506030000020004" pitchFamily="50" charset="0"/>
              </a:rPr>
              <a:t>local economy</a:t>
            </a:r>
            <a:r>
              <a:rPr lang="en-US" sz="3000" b="1" dirty="0">
                <a:solidFill>
                  <a:srgbClr val="FFA900"/>
                </a:solidFill>
                <a:effectLst>
                  <a:outerShdw blurRad="38100" dist="38100" dir="2700000" algn="tl">
                    <a:srgbClr val="000000">
                      <a:alpha val="43137"/>
                    </a:srgbClr>
                  </a:outerShdw>
                </a:effectLst>
                <a:latin typeface="Proxima Nova Rg" panose="02000506030000020004" pitchFamily="50" charset="0"/>
              </a:rPr>
              <a:t>:</a:t>
            </a:r>
          </a:p>
          <a:p>
            <a:pPr marL="342900" indent="-342900"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Higher-quality labor supply. More and better jobs are attracted, leading to higher local earnings.</a:t>
            </a: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Added productivity. With participation comparable to Quebec’s, 5.5 million more American women in the labor force help add $500 billion more economic activity.</a:t>
            </a:r>
          </a:p>
          <a:p>
            <a:pPr marL="428625" indent="-428625"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Higher property values. $1 in annual spending on high-quality pre-K is estimated to raise local property values by $13.</a:t>
            </a:r>
          </a:p>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p:txBody>
      </p:sp>
    </p:spTree>
    <p:extLst>
      <p:ext uri="{BB962C8B-B14F-4D97-AF65-F5344CB8AC3E}">
        <p14:creationId xmlns:p14="http://schemas.microsoft.com/office/powerpoint/2010/main" val="1658803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08560" y="19920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830438" y="-4086638"/>
            <a:ext cx="5746462"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5" name="Shape 176"/>
          <p:cNvSpPr/>
          <p:nvPr/>
        </p:nvSpPr>
        <p:spPr>
          <a:xfrm rot="16711223" flipH="1">
            <a:off x="873841" y="-3671649"/>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1566765" y="642982"/>
            <a:ext cx="6599146" cy="4985980"/>
          </a:xfrm>
          <a:prstGeom prst="rect">
            <a:avLst/>
          </a:prstGeom>
          <a:noFill/>
        </p:spPr>
        <p:txBody>
          <a:bodyPr wrap="square" rtlCol="0">
            <a:spAutoFit/>
          </a:bodyPr>
          <a:lstStyle/>
          <a:p>
            <a:pPr algn="ctr" defTabSz="685800"/>
            <a:endPar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algn="ctr" defTabSz="685800"/>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In 1997, the Canadian province of Quebec launched the “</a:t>
            </a:r>
            <a:r>
              <a:rPr lang="en-US" sz="2100" b="1" dirty="0" err="1">
                <a:solidFill>
                  <a:prstClr val="white"/>
                </a:solidFill>
                <a:effectLst>
                  <a:outerShdw blurRad="38100" dist="38100" dir="2700000" algn="tl">
                    <a:srgbClr val="000000">
                      <a:alpha val="43137"/>
                    </a:srgbClr>
                  </a:outerShdw>
                </a:effectLst>
                <a:latin typeface="Proxima Nova Rg" panose="02000506030000020004" pitchFamily="50" charset="0"/>
              </a:rPr>
              <a:t>politique</a:t>
            </a: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 </a:t>
            </a:r>
            <a:r>
              <a:rPr lang="en-US" sz="2100" b="1" dirty="0" err="1">
                <a:solidFill>
                  <a:prstClr val="white"/>
                </a:solidFill>
                <a:effectLst>
                  <a:outerShdw blurRad="38100" dist="38100" dir="2700000" algn="tl">
                    <a:srgbClr val="000000">
                      <a:alpha val="43137"/>
                    </a:srgbClr>
                  </a:outerShdw>
                </a:effectLst>
                <a:latin typeface="Proxima Nova Rg" panose="02000506030000020004" pitchFamily="50" charset="0"/>
              </a:rPr>
              <a:t>familiale</a:t>
            </a: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 (family policy</a:t>
            </a:r>
            <a:r>
              <a:rPr lang="en-US" b="1" dirty="0">
                <a:solidFill>
                  <a:prstClr val="white"/>
                </a:solidFill>
                <a:effectLst>
                  <a:outerShdw blurRad="38100" dist="38100" dir="2700000" algn="tl">
                    <a:srgbClr val="000000">
                      <a:alpha val="43137"/>
                    </a:srgbClr>
                  </a:outerShdw>
                </a:effectLst>
                <a:latin typeface="Proxima Nova Rg" panose="02000506030000020004" pitchFamily="50" charset="0"/>
              </a:rPr>
              <a:t>)</a:t>
            </a:r>
          </a:p>
          <a:p>
            <a:pPr algn="ctr" defTabSz="685800"/>
            <a:endParaRPr lang="en-US"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342900" indent="-342900" defTabSz="685800">
              <a:buFont typeface="Wingdings" panose="05000000000000000000" pitchFamily="2" charset="2"/>
              <a:buChar char="ü"/>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55 weeks of paid leave</a:t>
            </a:r>
          </a:p>
          <a:p>
            <a:pPr defTabSz="685800"/>
            <a:endPar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342900" indent="-342900" defTabSz="685800">
              <a:buFont typeface="Wingdings" panose="05000000000000000000" pitchFamily="2" charset="2"/>
              <a:buChar char="ü"/>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Yearly allowance of $500 to $1,900 per child</a:t>
            </a:r>
          </a:p>
          <a:p>
            <a:pPr defTabSz="685800"/>
            <a:endPar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342900" indent="-342900" defTabSz="685800">
              <a:buFont typeface="Wingdings" panose="05000000000000000000" pitchFamily="2" charset="2"/>
              <a:buChar char="ü"/>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 Full-day, year-round child care program for all children under 5 subsidized public funding</a:t>
            </a:r>
          </a:p>
          <a:p>
            <a:pPr defTabSz="685800"/>
            <a:endPar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342900" indent="-342900" defTabSz="685800">
              <a:buFont typeface="Wingdings" panose="05000000000000000000" pitchFamily="2" charset="2"/>
              <a:buChar char="ü"/>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Families cover part of the costs on a sliding scale (avg. cost $17 per day)</a:t>
            </a:r>
          </a:p>
        </p:txBody>
      </p:sp>
      <p:sp>
        <p:nvSpPr>
          <p:cNvPr id="12" name="Rectangle 11">
            <a:extLst>
              <a:ext uri="{FF2B5EF4-FFF2-40B4-BE49-F238E27FC236}">
                <a16:creationId xmlns:a16="http://schemas.microsoft.com/office/drawing/2014/main" id="{18B06D55-428D-7F46-8D78-072077FAE9A5}"/>
              </a:ext>
            </a:extLst>
          </p:cNvPr>
          <p:cNvSpPr/>
          <p:nvPr/>
        </p:nvSpPr>
        <p:spPr>
          <a:xfrm>
            <a:off x="-1557699" y="598617"/>
            <a:ext cx="4116654" cy="480453"/>
          </a:xfrm>
          <a:prstGeom prst="rect">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17" name="Oval 16">
            <a:extLst>
              <a:ext uri="{FF2B5EF4-FFF2-40B4-BE49-F238E27FC236}">
                <a16:creationId xmlns:a16="http://schemas.microsoft.com/office/drawing/2014/main" id="{C0411E28-56EC-7C4E-8F7C-F42479C8449A}"/>
              </a:ext>
            </a:extLst>
          </p:cNvPr>
          <p:cNvSpPr/>
          <p:nvPr/>
        </p:nvSpPr>
        <p:spPr>
          <a:xfrm>
            <a:off x="2219252" y="598617"/>
            <a:ext cx="586587" cy="480453"/>
          </a:xfrm>
          <a:prstGeom prst="ellipse">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18" name="Rectangle 17">
            <a:extLst>
              <a:ext uri="{FF2B5EF4-FFF2-40B4-BE49-F238E27FC236}">
                <a16:creationId xmlns:a16="http://schemas.microsoft.com/office/drawing/2014/main" id="{675208AD-8FEE-C642-A310-8CD8ED102EB0}"/>
              </a:ext>
            </a:extLst>
          </p:cNvPr>
          <p:cNvSpPr/>
          <p:nvPr/>
        </p:nvSpPr>
        <p:spPr>
          <a:xfrm>
            <a:off x="102450" y="649774"/>
            <a:ext cx="2481770" cy="437043"/>
          </a:xfrm>
          <a:prstGeom prst="rect">
            <a:avLst/>
          </a:prstGeom>
          <a:noFill/>
        </p:spPr>
        <p:txBody>
          <a:bodyPr wrap="none">
            <a:spAutoFit/>
          </a:bodyPr>
          <a:lstStyle/>
          <a:p>
            <a:pPr defTabSz="344939">
              <a:defRPr/>
            </a:pPr>
            <a:r>
              <a:rPr lang="en-US" sz="2240" b="1" dirty="0">
                <a:solidFill>
                  <a:srgbClr val="FFA900"/>
                </a:solidFill>
                <a:latin typeface="Proxima Nova Rg" panose="02000506030000020004" pitchFamily="50" charset="0"/>
                <a:ea typeface="ＭＳ Ｐゴシック" charset="0"/>
              </a:rPr>
              <a:t>QUEBEC MODEL</a:t>
            </a:r>
          </a:p>
        </p:txBody>
      </p:sp>
    </p:spTree>
    <p:extLst>
      <p:ext uri="{BB962C8B-B14F-4D97-AF65-F5344CB8AC3E}">
        <p14:creationId xmlns:p14="http://schemas.microsoft.com/office/powerpoint/2010/main" val="3209116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408560" y="199209"/>
            <a:ext cx="8551722" cy="6841378"/>
          </a:xfrm>
          <a:prstGeom prst="rect">
            <a:avLst/>
          </a:prstGeom>
        </p:spPr>
      </p:pic>
      <p:sp>
        <p:nvSpPr>
          <p:cNvPr id="23" name="Shape 176">
            <a:extLst>
              <a:ext uri="{FF2B5EF4-FFF2-40B4-BE49-F238E27FC236}">
                <a16:creationId xmlns:a16="http://schemas.microsoft.com/office/drawing/2014/main" id="{EDD83960-9D88-DC42-8639-1B561A78E6AB}"/>
              </a:ext>
            </a:extLst>
          </p:cNvPr>
          <p:cNvSpPr/>
          <p:nvPr/>
        </p:nvSpPr>
        <p:spPr>
          <a:xfrm rot="5400000" flipH="1">
            <a:off x="124109" y="-7557477"/>
            <a:ext cx="9066458" cy="14498057"/>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0338" tIns="30170" rIns="60338" bIns="30170" anchor="ctr" anchorCtr="0">
            <a:noAutofit/>
          </a:bodyPr>
          <a:lstStyle/>
          <a:p>
            <a:pPr algn="ctr" defTabSz="685793">
              <a:defRPr/>
            </a:pPr>
            <a:endParaRPr sz="1124" kern="0" dirty="0">
              <a:solidFill>
                <a:srgbClr val="FFFFFF"/>
              </a:solidFill>
              <a:latin typeface="Proxima Nova Rg" panose="02000506030000020004" pitchFamily="50" charset="0"/>
              <a:ea typeface="Arial"/>
              <a:cs typeface="Arial"/>
              <a:sym typeface="Arial"/>
            </a:endParaRPr>
          </a:p>
        </p:txBody>
      </p:sp>
      <p:sp>
        <p:nvSpPr>
          <p:cNvPr id="20" name="Shape 176"/>
          <p:cNvSpPr/>
          <p:nvPr/>
        </p:nvSpPr>
        <p:spPr>
          <a:xfrm rot="16711223" flipH="1">
            <a:off x="3830438" y="-4086638"/>
            <a:ext cx="5746462"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5" name="Shape 176"/>
          <p:cNvSpPr/>
          <p:nvPr/>
        </p:nvSpPr>
        <p:spPr>
          <a:xfrm rot="16711223" flipH="1">
            <a:off x="755854" y="-3480222"/>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1384848" y="827848"/>
            <a:ext cx="6599146" cy="3600986"/>
          </a:xfrm>
          <a:prstGeom prst="rect">
            <a:avLst/>
          </a:prstGeom>
          <a:noFill/>
        </p:spPr>
        <p:txBody>
          <a:bodyPr wrap="square" rtlCol="0">
            <a:spAutoFit/>
          </a:bodyPr>
          <a:lstStyle/>
          <a:p>
            <a:pPr algn="ctr" defTabSz="685800"/>
            <a:endPar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algn="ctr" defTabSz="685800"/>
            <a:r>
              <a:rPr lang="en-US" sz="3000" b="1" dirty="0">
                <a:solidFill>
                  <a:srgbClr val="FFA900"/>
                </a:solidFill>
                <a:effectLst>
                  <a:outerShdw blurRad="38100" dist="38100" dir="2700000" algn="tl">
                    <a:srgbClr val="000000">
                      <a:alpha val="43137"/>
                    </a:srgbClr>
                  </a:outerShdw>
                </a:effectLst>
                <a:latin typeface="Proxima Nova Rg" panose="02000506030000020004" pitchFamily="50" charset="0"/>
              </a:rPr>
              <a:t>Key Results from Quebec:</a:t>
            </a:r>
          </a:p>
          <a:p>
            <a:pPr algn="ct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342900" indent="-342900" defTabSz="685800">
              <a:buFont typeface="Wingdings" panose="05000000000000000000" pitchFamily="2" charset="2"/>
              <a:buChar char="ü"/>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labor force participation in Quebec went up by over 16% (from 64 to over 80% for women with kids under 6)</a:t>
            </a:r>
          </a:p>
          <a:p>
            <a:pPr marL="342900" indent="-342900" defTabSz="685800">
              <a:buFont typeface="Wingdings" panose="05000000000000000000" pitchFamily="2" charset="2"/>
              <a:buChar char="ü"/>
            </a:pPr>
            <a:endPar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marL="342900" indent="-342900" defTabSz="685800">
              <a:buFont typeface="Wingdings" panose="05000000000000000000" pitchFamily="2" charset="2"/>
              <a:buChar char="ü"/>
            </a:pPr>
            <a:r>
              <a:rPr lang="en-US" sz="2100" b="1" dirty="0">
                <a:solidFill>
                  <a:prstClr val="white"/>
                </a:solidFill>
                <a:effectLst>
                  <a:outerShdw blurRad="38100" dist="38100" dir="2700000" algn="tl">
                    <a:srgbClr val="000000">
                      <a:alpha val="43137"/>
                    </a:srgbClr>
                  </a:outerShdw>
                </a:effectLst>
                <a:latin typeface="Proxima Nova Rg" panose="02000506030000020004" pitchFamily="50" charset="0"/>
              </a:rPr>
              <a:t>tax revenues from higher earnings and economic activity have more than paid for the program</a:t>
            </a:r>
          </a:p>
        </p:txBody>
      </p:sp>
      <p:sp>
        <p:nvSpPr>
          <p:cNvPr id="12" name="Rectangle 11">
            <a:extLst>
              <a:ext uri="{FF2B5EF4-FFF2-40B4-BE49-F238E27FC236}">
                <a16:creationId xmlns:a16="http://schemas.microsoft.com/office/drawing/2014/main" id="{18B06D55-428D-7F46-8D78-072077FAE9A5}"/>
              </a:ext>
            </a:extLst>
          </p:cNvPr>
          <p:cNvSpPr/>
          <p:nvPr/>
        </p:nvSpPr>
        <p:spPr>
          <a:xfrm>
            <a:off x="-1557699" y="598617"/>
            <a:ext cx="4116654" cy="480453"/>
          </a:xfrm>
          <a:prstGeom prst="rect">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17" name="Oval 16">
            <a:extLst>
              <a:ext uri="{FF2B5EF4-FFF2-40B4-BE49-F238E27FC236}">
                <a16:creationId xmlns:a16="http://schemas.microsoft.com/office/drawing/2014/main" id="{C0411E28-56EC-7C4E-8F7C-F42479C8449A}"/>
              </a:ext>
            </a:extLst>
          </p:cNvPr>
          <p:cNvSpPr/>
          <p:nvPr/>
        </p:nvSpPr>
        <p:spPr>
          <a:xfrm>
            <a:off x="2219252" y="598617"/>
            <a:ext cx="586587" cy="480453"/>
          </a:xfrm>
          <a:prstGeom prst="ellipse">
            <a:avLst/>
          </a:prstGeom>
          <a:solidFill>
            <a:srgbClr val="002060"/>
          </a:solidFill>
          <a:ln w="25400" cap="flat" cmpd="sng" algn="ctr">
            <a:noFill/>
            <a:prstDash val="solid"/>
          </a:ln>
          <a:effectLst/>
        </p:spPr>
        <p:txBody>
          <a:bodyPr rtlCol="0" anchor="ctr"/>
          <a:lstStyle/>
          <a:p>
            <a:pPr algn="ctr" defTabSz="613250">
              <a:defRPr/>
            </a:pPr>
            <a:endParaRPr lang="en-US" sz="1208" kern="0">
              <a:solidFill>
                <a:prstClr val="white"/>
              </a:solidFill>
              <a:latin typeface="Arial"/>
            </a:endParaRPr>
          </a:p>
        </p:txBody>
      </p:sp>
      <p:sp>
        <p:nvSpPr>
          <p:cNvPr id="18" name="Rectangle 17">
            <a:extLst>
              <a:ext uri="{FF2B5EF4-FFF2-40B4-BE49-F238E27FC236}">
                <a16:creationId xmlns:a16="http://schemas.microsoft.com/office/drawing/2014/main" id="{675208AD-8FEE-C642-A310-8CD8ED102EB0}"/>
              </a:ext>
            </a:extLst>
          </p:cNvPr>
          <p:cNvSpPr/>
          <p:nvPr/>
        </p:nvSpPr>
        <p:spPr>
          <a:xfrm>
            <a:off x="102450" y="649774"/>
            <a:ext cx="2481770" cy="437043"/>
          </a:xfrm>
          <a:prstGeom prst="rect">
            <a:avLst/>
          </a:prstGeom>
          <a:noFill/>
        </p:spPr>
        <p:txBody>
          <a:bodyPr wrap="none">
            <a:spAutoFit/>
          </a:bodyPr>
          <a:lstStyle/>
          <a:p>
            <a:pPr defTabSz="344939">
              <a:defRPr/>
            </a:pPr>
            <a:r>
              <a:rPr lang="en-US" sz="2240" b="1" dirty="0">
                <a:solidFill>
                  <a:srgbClr val="FFA900"/>
                </a:solidFill>
                <a:latin typeface="Proxima Nova Rg" panose="02000506030000020004" pitchFamily="50" charset="0"/>
                <a:ea typeface="ＭＳ Ｐゴシック" charset="0"/>
              </a:rPr>
              <a:t>QUEBEC MODEL</a:t>
            </a:r>
          </a:p>
        </p:txBody>
      </p:sp>
      <p:sp>
        <p:nvSpPr>
          <p:cNvPr id="19" name="TextBox 18"/>
          <p:cNvSpPr txBox="1"/>
          <p:nvPr/>
        </p:nvSpPr>
        <p:spPr>
          <a:xfrm>
            <a:off x="519175" y="4709365"/>
            <a:ext cx="8352523" cy="213585"/>
          </a:xfrm>
          <a:prstGeom prst="rect">
            <a:avLst/>
          </a:prstGeom>
          <a:noFill/>
        </p:spPr>
        <p:txBody>
          <a:bodyPr wrap="square" rtlCol="0">
            <a:spAutoFit/>
          </a:bodyPr>
          <a:lstStyle/>
          <a:p>
            <a:pPr defTabSz="685800"/>
            <a:r>
              <a:rPr lang="en-US" sz="788" dirty="0">
                <a:solidFill>
                  <a:prstClr val="white"/>
                </a:solidFill>
                <a:latin typeface="Calibri" panose="020F0502020204030204"/>
              </a:rPr>
              <a:t>Pierre Fontin. 2018. “Quebec’s Childcare Program at 20: How it was Done and What the Rest of Canada can Learn.”</a:t>
            </a:r>
          </a:p>
        </p:txBody>
      </p:sp>
    </p:spTree>
    <p:extLst>
      <p:ext uri="{BB962C8B-B14F-4D97-AF65-F5344CB8AC3E}">
        <p14:creationId xmlns:p14="http://schemas.microsoft.com/office/powerpoint/2010/main" val="3896023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10762A3-ED73-8548-8B63-C8E9E307B2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3" name="Shape 176">
            <a:extLst>
              <a:ext uri="{FF2B5EF4-FFF2-40B4-BE49-F238E27FC236}">
                <a16:creationId xmlns:a16="http://schemas.microsoft.com/office/drawing/2014/main" id="{F368DCAB-2C59-4247-9174-1AFB1A172DE4}"/>
              </a:ext>
            </a:extLst>
          </p:cNvPr>
          <p:cNvSpPr/>
          <p:nvPr/>
        </p:nvSpPr>
        <p:spPr>
          <a:xfrm rot="16414885" flipH="1">
            <a:off x="3014282" y="-1551804"/>
            <a:ext cx="3385996"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2" name="Shape 176">
            <a:extLst>
              <a:ext uri="{FF2B5EF4-FFF2-40B4-BE49-F238E27FC236}">
                <a16:creationId xmlns:a16="http://schemas.microsoft.com/office/drawing/2014/main" id="{22C220ED-85BA-E749-9202-AEF24B260F43}"/>
              </a:ext>
            </a:extLst>
          </p:cNvPr>
          <p:cNvSpPr/>
          <p:nvPr/>
        </p:nvSpPr>
        <p:spPr>
          <a:xfrm rot="5666414" flipH="1">
            <a:off x="3013756" y="-5794832"/>
            <a:ext cx="3385996"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2" name="Text Placeholder 1"/>
          <p:cNvSpPr>
            <a:spLocks noGrp="1"/>
          </p:cNvSpPr>
          <p:nvPr>
            <p:ph type="body" idx="4294967295"/>
          </p:nvPr>
        </p:nvSpPr>
        <p:spPr>
          <a:xfrm flipV="1">
            <a:off x="447699" y="3608560"/>
            <a:ext cx="8185446" cy="391294"/>
          </a:xfrm>
        </p:spPr>
        <p:txBody>
          <a:bodyPr>
            <a:normAutofit fontScale="92500" lnSpcReduction="20000"/>
          </a:bodyPr>
          <a:lstStyle/>
          <a:p>
            <a:pPr algn="ctr"/>
            <a:endParaRPr lang="en-US" dirty="0"/>
          </a:p>
          <a:p>
            <a:pPr algn="ctr"/>
            <a:endParaRPr lang="en-US" dirty="0"/>
          </a:p>
          <a:p>
            <a:pPr algn="ctr"/>
            <a:endParaRPr lang="en-US" dirty="0"/>
          </a:p>
        </p:txBody>
      </p:sp>
      <p:pic>
        <p:nvPicPr>
          <p:cNvPr id="8" name="Picture 7">
            <a:extLst>
              <a:ext uri="{FF2B5EF4-FFF2-40B4-BE49-F238E27FC236}">
                <a16:creationId xmlns:a16="http://schemas.microsoft.com/office/drawing/2014/main" id="{BD69382C-FF95-DA4E-B430-B61B3BD98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8880" y="3749150"/>
            <a:ext cx="4206240" cy="705908"/>
          </a:xfrm>
          <a:prstGeom prst="rect">
            <a:avLst/>
          </a:prstGeom>
        </p:spPr>
      </p:pic>
      <p:grpSp>
        <p:nvGrpSpPr>
          <p:cNvPr id="10" name="Group 9">
            <a:extLst>
              <a:ext uri="{FF2B5EF4-FFF2-40B4-BE49-F238E27FC236}">
                <a16:creationId xmlns:a16="http://schemas.microsoft.com/office/drawing/2014/main" id="{EFF2CE15-757D-CD40-8DED-C016349A2753}"/>
              </a:ext>
            </a:extLst>
          </p:cNvPr>
          <p:cNvGrpSpPr/>
          <p:nvPr/>
        </p:nvGrpSpPr>
        <p:grpSpPr>
          <a:xfrm>
            <a:off x="-360044" y="13801"/>
            <a:ext cx="9864090" cy="5118269"/>
            <a:chOff x="-450056" y="2964"/>
            <a:chExt cx="12330113" cy="6397836"/>
          </a:xfrm>
        </p:grpSpPr>
        <p:sp>
          <p:nvSpPr>
            <p:cNvPr id="7" name="Rectangle 6">
              <a:extLst>
                <a:ext uri="{FF2B5EF4-FFF2-40B4-BE49-F238E27FC236}">
                  <a16:creationId xmlns:a16="http://schemas.microsoft.com/office/drawing/2014/main" id="{4D8A5D01-E315-F845-8D88-980CA50362E8}"/>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9" name="Rectangle 8">
              <a:extLst>
                <a:ext uri="{FF2B5EF4-FFF2-40B4-BE49-F238E27FC236}">
                  <a16:creationId xmlns:a16="http://schemas.microsoft.com/office/drawing/2014/main" id="{BF7A8907-ED77-344B-B844-63E9EE64765E}"/>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15" name="Title 14">
            <a:extLst>
              <a:ext uri="{FF2B5EF4-FFF2-40B4-BE49-F238E27FC236}">
                <a16:creationId xmlns:a16="http://schemas.microsoft.com/office/drawing/2014/main" id="{8749A9D9-6BA9-F744-9A01-5A1618B4CAE5}"/>
              </a:ext>
            </a:extLst>
          </p:cNvPr>
          <p:cNvSpPr>
            <a:spLocks noGrp="1"/>
          </p:cNvSpPr>
          <p:nvPr>
            <p:ph type="title" idx="4294967295"/>
          </p:nvPr>
        </p:nvSpPr>
        <p:spPr>
          <a:xfrm>
            <a:off x="457200" y="983704"/>
            <a:ext cx="8229601" cy="2194560"/>
          </a:xfrm>
        </p:spPr>
        <p:txBody>
          <a:bodyPr>
            <a:normAutofit/>
          </a:bodyPr>
          <a:lstStyle/>
          <a:p>
            <a:r>
              <a:rPr lang="en-US" b="1" dirty="0">
                <a:cs typeface="Arial" panose="020B0604020202020204" pitchFamily="34" charset="0"/>
              </a:rPr>
              <a:t>Workforce Development Initiative</a:t>
            </a:r>
            <a:br>
              <a:rPr lang="en-US" b="1" dirty="0">
                <a:cs typeface="Arial" panose="020B0604020202020204" pitchFamily="34" charset="0"/>
              </a:rPr>
            </a:br>
            <a:r>
              <a:rPr lang="en-US" sz="2560" b="1" dirty="0">
                <a:cs typeface="Arial" panose="020B0604020202020204" pitchFamily="34" charset="0"/>
              </a:rPr>
              <a:t>Consolidated Funding Application </a:t>
            </a:r>
            <a:br>
              <a:rPr lang="en-US" sz="2560" b="1" dirty="0">
                <a:cs typeface="Arial" panose="020B0604020202020204" pitchFamily="34" charset="0"/>
              </a:rPr>
            </a:br>
            <a:r>
              <a:rPr lang="en-US" sz="2560" b="1" dirty="0">
                <a:cs typeface="Arial" panose="020B0604020202020204" pitchFamily="34" charset="0"/>
              </a:rPr>
              <a:t>(CFA)</a:t>
            </a:r>
            <a:endParaRPr lang="en-US" sz="2560" b="1" dirty="0"/>
          </a:p>
        </p:txBody>
      </p:sp>
    </p:spTree>
    <p:extLst>
      <p:ext uri="{BB962C8B-B14F-4D97-AF65-F5344CB8AC3E}">
        <p14:creationId xmlns:p14="http://schemas.microsoft.com/office/powerpoint/2010/main" val="42095481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5480" y="-735453"/>
            <a:ext cx="11138217" cy="6237401"/>
          </a:xfrm>
          <a:prstGeom prst="rect">
            <a:avLst/>
          </a:prstGeom>
        </p:spPr>
      </p:pic>
      <p:sp>
        <p:nvSpPr>
          <p:cNvPr id="14" name="Shape 176"/>
          <p:cNvSpPr/>
          <p:nvPr/>
        </p:nvSpPr>
        <p:spPr>
          <a:xfrm rot="-5017510" flipH="1">
            <a:off x="1131467" y="-2626313"/>
            <a:ext cx="6881068" cy="11946715"/>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073" tIns="32038" rIns="64073" bIns="32038" anchor="ctr" anchorCtr="0">
            <a:noAutofit/>
          </a:bodyPr>
          <a:lstStyle/>
          <a:p>
            <a:pPr algn="ctr" defTabSz="728280">
              <a:defRPr/>
            </a:pPr>
            <a:endParaRPr sz="1193" kern="0">
              <a:solidFill>
                <a:srgbClr val="FFFFFF"/>
              </a:solidFill>
              <a:latin typeface="Arial"/>
              <a:ea typeface="Arial"/>
              <a:cs typeface="Arial"/>
              <a:sym typeface="Arial"/>
            </a:endParaRPr>
          </a:p>
        </p:txBody>
      </p:sp>
      <p:sp>
        <p:nvSpPr>
          <p:cNvPr id="17" name="Rectangle 16"/>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503" tIns="36252" rIns="72503" bIns="36252" numCol="1" spcCol="0" rtlCol="0" fromWordArt="0" anchor="ctr" anchorCtr="0" forceAA="0" compatLnSpc="1">
            <a:prstTxWarp prst="textNoShape">
              <a:avLst/>
            </a:prstTxWarp>
            <a:noAutofit/>
          </a:bodyPr>
          <a:lstStyle/>
          <a:p>
            <a:pPr algn="ctr" defTabSz="678638">
              <a:defRPr/>
            </a:pPr>
            <a:endParaRPr lang="en-US" sz="1336">
              <a:solidFill>
                <a:prstClr val="white"/>
              </a:solidFill>
              <a:latin typeface="Arial"/>
            </a:endParaRPr>
          </a:p>
        </p:txBody>
      </p:sp>
      <p:sp>
        <p:nvSpPr>
          <p:cNvPr id="18" name="Rectangle 17"/>
          <p:cNvSpPr/>
          <p:nvPr/>
        </p:nvSpPr>
        <p:spPr>
          <a:xfrm>
            <a:off x="-4131998" y="5038197"/>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503" tIns="36252" rIns="72503" bIns="36252" numCol="1" spcCol="0" rtlCol="0" fromWordArt="0" anchor="ctr" anchorCtr="0" forceAA="0" compatLnSpc="1">
            <a:prstTxWarp prst="textNoShape">
              <a:avLst/>
            </a:prstTxWarp>
            <a:noAutofit/>
          </a:bodyPr>
          <a:lstStyle/>
          <a:p>
            <a:pPr algn="ctr" defTabSz="678638">
              <a:defRPr/>
            </a:pPr>
            <a:endParaRPr lang="en-US" sz="1336">
              <a:solidFill>
                <a:prstClr val="white"/>
              </a:solidFill>
              <a:latin typeface="Arial"/>
            </a:endParaRPr>
          </a:p>
        </p:txBody>
      </p:sp>
      <p:sp>
        <p:nvSpPr>
          <p:cNvPr id="9" name="TextBox 8"/>
          <p:cNvSpPr txBox="1"/>
          <p:nvPr/>
        </p:nvSpPr>
        <p:spPr>
          <a:xfrm>
            <a:off x="769485" y="2237043"/>
            <a:ext cx="7605032" cy="692497"/>
          </a:xfrm>
          <a:prstGeom prst="rect">
            <a:avLst/>
          </a:prstGeom>
          <a:noFill/>
        </p:spPr>
        <p:txBody>
          <a:bodyPr wrap="square" rtlCol="0">
            <a:spAutoFit/>
          </a:bodyPr>
          <a:lstStyle/>
          <a:p>
            <a:pPr algn="ctr" defTabSz="685800"/>
            <a:r>
              <a:rPr lang="en-US" sz="3900" b="1" dirty="0">
                <a:solidFill>
                  <a:srgbClr val="FFA900"/>
                </a:solidFill>
                <a:effectLst>
                  <a:outerShdw blurRad="38100" dist="38100" dir="2700000" algn="tl">
                    <a:srgbClr val="000000">
                      <a:alpha val="43137"/>
                    </a:srgbClr>
                  </a:outerShdw>
                </a:effectLst>
                <a:latin typeface="Proxima Nova Rg" panose="02000506030000020004" pitchFamily="50" charset="0"/>
              </a:rPr>
              <a:t>HOW THE REDCs CAN HELP</a:t>
            </a:r>
          </a:p>
        </p:txBody>
      </p:sp>
    </p:spTree>
    <p:extLst>
      <p:ext uri="{BB962C8B-B14F-4D97-AF65-F5344CB8AC3E}">
        <p14:creationId xmlns:p14="http://schemas.microsoft.com/office/powerpoint/2010/main" val="2423457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176"/>
          <p:cNvSpPr/>
          <p:nvPr/>
        </p:nvSpPr>
        <p:spPr>
          <a:xfrm rot="16711223" flipH="1">
            <a:off x="3480677" y="-3177587"/>
            <a:ext cx="5746462"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pic>
        <p:nvPicPr>
          <p:cNvPr id="2" name="Picture 1"/>
          <p:cNvPicPr>
            <a:picLocks noChangeAspect="1"/>
          </p:cNvPicPr>
          <p:nvPr/>
        </p:nvPicPr>
        <p:blipFill>
          <a:blip r:embed="rId3"/>
          <a:stretch>
            <a:fillRect/>
          </a:stretch>
        </p:blipFill>
        <p:spPr>
          <a:xfrm>
            <a:off x="0" y="445261"/>
            <a:ext cx="9213850" cy="4623281"/>
          </a:xfrm>
          <a:prstGeom prst="rect">
            <a:avLst/>
          </a:prstGeom>
        </p:spPr>
      </p:pic>
      <p:sp>
        <p:nvSpPr>
          <p:cNvPr id="20" name="Shape 176"/>
          <p:cNvSpPr/>
          <p:nvPr/>
        </p:nvSpPr>
        <p:spPr>
          <a:xfrm rot="16711223" flipH="1">
            <a:off x="2939888" y="-4839978"/>
            <a:ext cx="8120199"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5" name="Shape 176"/>
          <p:cNvSpPr/>
          <p:nvPr/>
        </p:nvSpPr>
        <p:spPr>
          <a:xfrm rot="16711223" flipH="1">
            <a:off x="545836" y="-3558378"/>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1599740" y="532787"/>
            <a:ext cx="6599146" cy="5032147"/>
          </a:xfrm>
          <a:prstGeom prst="rect">
            <a:avLst/>
          </a:prstGeom>
          <a:noFill/>
        </p:spPr>
        <p:txBody>
          <a:bodyPr wrap="square" rtlCol="0">
            <a:spAutoFit/>
          </a:bodyPr>
          <a:lstStyle/>
          <a:p>
            <a:pPr defTabSz="685800"/>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r>
              <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rPr>
              <a:t>1. Consider the implications for businesses in their quest to recruit and retain a skilled and reliable workforce and the needs of families to have access to affordable, high-quality child care</a:t>
            </a:r>
          </a:p>
          <a:p>
            <a:pPr defTabSz="685800"/>
            <a:endPar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r>
              <a:rPr lang="en-US" sz="2700" b="1" dirty="0">
                <a:solidFill>
                  <a:prstClr val="white"/>
                </a:solidFill>
                <a:effectLst>
                  <a:outerShdw blurRad="38100" dist="38100" dir="2700000" algn="tl">
                    <a:srgbClr val="000000">
                      <a:alpha val="43137"/>
                    </a:srgbClr>
                  </a:outerShdw>
                </a:effectLst>
                <a:latin typeface="Proxima Nova Rg" panose="02000506030000020004" pitchFamily="50" charset="0"/>
              </a:rPr>
              <a:t>2. Work with child care professionals and the Child Care Task Force to include child care in CFA applications.</a:t>
            </a:r>
          </a:p>
        </p:txBody>
      </p:sp>
    </p:spTree>
    <p:extLst>
      <p:ext uri="{BB962C8B-B14F-4D97-AF65-F5344CB8AC3E}">
        <p14:creationId xmlns:p14="http://schemas.microsoft.com/office/powerpoint/2010/main" val="4214161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70073" y="101746"/>
            <a:ext cx="9353993" cy="4957763"/>
          </a:xfrm>
          <a:prstGeom prst="rect">
            <a:avLst/>
          </a:prstGeom>
        </p:spPr>
      </p:pic>
      <p:sp>
        <p:nvSpPr>
          <p:cNvPr id="12" name="Shape 176"/>
          <p:cNvSpPr/>
          <p:nvPr/>
        </p:nvSpPr>
        <p:spPr>
          <a:xfrm rot="16711223" flipH="1">
            <a:off x="3480677" y="-3177587"/>
            <a:ext cx="5746462"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20" name="Shape 176"/>
          <p:cNvSpPr/>
          <p:nvPr/>
        </p:nvSpPr>
        <p:spPr>
          <a:xfrm rot="16711223" flipH="1">
            <a:off x="2469656" y="-4351356"/>
            <a:ext cx="8120199"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5" name="Shape 176"/>
          <p:cNvSpPr/>
          <p:nvPr/>
        </p:nvSpPr>
        <p:spPr>
          <a:xfrm rot="16711223" flipH="1">
            <a:off x="441490" y="-4029553"/>
            <a:ext cx="6516545"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1593814" y="1417839"/>
            <a:ext cx="6599146" cy="2400657"/>
          </a:xfrm>
          <a:prstGeom prst="rect">
            <a:avLst/>
          </a:prstGeom>
          <a:noFill/>
        </p:spPr>
        <p:txBody>
          <a:bodyPr wrap="square" rtlCol="0">
            <a:spAutoFit/>
          </a:bodyPr>
          <a:lstStyle/>
          <a:p>
            <a:pPr algn="ctr" defTabSz="685800"/>
            <a:r>
              <a:rPr lang="en-US" sz="3000" b="1" dirty="0">
                <a:solidFill>
                  <a:prstClr val="white"/>
                </a:solidFill>
                <a:effectLst>
                  <a:outerShdw blurRad="38100" dist="38100" dir="2700000" algn="tl">
                    <a:srgbClr val="000000">
                      <a:alpha val="43137"/>
                    </a:srgbClr>
                  </a:outerShdw>
                </a:effectLst>
                <a:latin typeface="Proxima Nova Rg" panose="02000506030000020004" pitchFamily="50" charset="0"/>
              </a:rPr>
              <a:t>Develop Tailored Strategies that:</a:t>
            </a:r>
          </a:p>
          <a:p>
            <a:pPr marL="342900" indent="-342900"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Identify community needs</a:t>
            </a:r>
          </a:p>
          <a:p>
            <a:pPr marL="342900" indent="-342900"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Leverage &amp; maximize existing funding streams</a:t>
            </a:r>
          </a:p>
          <a:p>
            <a:pPr marL="342900" indent="-342900"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 Child care business development</a:t>
            </a:r>
          </a:p>
          <a:p>
            <a:pPr marL="342900" indent="-342900" defTabSz="685800">
              <a:buFont typeface="Wingdings" panose="05000000000000000000" pitchFamily="2" charset="2"/>
              <a:buChar char="ü"/>
            </a:pPr>
            <a:r>
              <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rPr>
              <a:t>Workforce development techniques</a:t>
            </a:r>
          </a:p>
        </p:txBody>
      </p:sp>
    </p:spTree>
    <p:extLst>
      <p:ext uri="{BB962C8B-B14F-4D97-AF65-F5344CB8AC3E}">
        <p14:creationId xmlns:p14="http://schemas.microsoft.com/office/powerpoint/2010/main" val="2027197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70073" y="101746"/>
            <a:ext cx="9353993" cy="4957763"/>
          </a:xfrm>
          <a:prstGeom prst="rect">
            <a:avLst/>
          </a:prstGeom>
        </p:spPr>
      </p:pic>
      <p:sp>
        <p:nvSpPr>
          <p:cNvPr id="12" name="Shape 176"/>
          <p:cNvSpPr/>
          <p:nvPr/>
        </p:nvSpPr>
        <p:spPr>
          <a:xfrm rot="16711223" flipH="1">
            <a:off x="3480677" y="-3177587"/>
            <a:ext cx="5746462"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20" name="Shape 176"/>
          <p:cNvSpPr/>
          <p:nvPr/>
        </p:nvSpPr>
        <p:spPr>
          <a:xfrm rot="16711223" flipH="1">
            <a:off x="2469656" y="-4351356"/>
            <a:ext cx="8120199"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13" name="Rectangle 12"/>
          <p:cNvSpPr/>
          <p:nvPr/>
        </p:nvSpPr>
        <p:spPr>
          <a:xfrm>
            <a:off x="-4131998" y="506854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4" name="Rectangle 13"/>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defRPr/>
            </a:pPr>
            <a:endParaRPr lang="en-US" sz="1336" dirty="0">
              <a:solidFill>
                <a:srgbClr val="F2A900"/>
              </a:solidFill>
              <a:latin typeface="Calibri" panose="020F0502020204030204"/>
            </a:endParaRPr>
          </a:p>
        </p:txBody>
      </p:sp>
      <p:sp>
        <p:nvSpPr>
          <p:cNvPr id="11" name="Rectangle 10"/>
          <p:cNvSpPr/>
          <p:nvPr/>
        </p:nvSpPr>
        <p:spPr>
          <a:xfrm>
            <a:off x="8090601" y="178427"/>
            <a:ext cx="992439" cy="535531"/>
          </a:xfrm>
          <a:prstGeom prst="rect">
            <a:avLst/>
          </a:prstGeom>
        </p:spPr>
        <p:txBody>
          <a:bodyPr wrap="square">
            <a:spAutoFit/>
          </a:bodyPr>
          <a:lstStyle/>
          <a:p>
            <a:pPr defTabSz="725040" fontAlgn="base">
              <a:spcBef>
                <a:spcPct val="0"/>
              </a:spcBef>
              <a:spcAft>
                <a:spcPct val="0"/>
              </a:spcAft>
              <a:defRPr/>
            </a:pPr>
            <a:r>
              <a:rPr lang="en-US" sz="1440" b="1" dirty="0">
                <a:solidFill>
                  <a:prstClr val="white">
                    <a:lumMod val="95000"/>
                  </a:prstClr>
                </a:solidFill>
                <a:latin typeface="Proxima Nova Rg" panose="02000506030000020004" pitchFamily="50" charset="0"/>
                <a:ea typeface="Proxima Nova" charset="0"/>
                <a:cs typeface="Proxima Nova" charset="0"/>
              </a:rPr>
              <a:t>OSWEGO</a:t>
            </a:r>
          </a:p>
        </p:txBody>
      </p:sp>
      <p:sp>
        <p:nvSpPr>
          <p:cNvPr id="16" name="Rectangle 15">
            <a:extLst>
              <a:ext uri="{FF2B5EF4-FFF2-40B4-BE49-F238E27FC236}">
                <a16:creationId xmlns:a16="http://schemas.microsoft.com/office/drawing/2014/main" id="{7A65FFDD-1B86-4111-88A3-878B3F47A739}"/>
              </a:ext>
            </a:extLst>
          </p:cNvPr>
          <p:cNvSpPr/>
          <p:nvPr/>
        </p:nvSpPr>
        <p:spPr>
          <a:xfrm>
            <a:off x="0" y="72391"/>
            <a:ext cx="9144000" cy="437043"/>
          </a:xfrm>
          <a:prstGeom prst="rect">
            <a:avLst/>
          </a:prstGeom>
          <a:solidFill>
            <a:srgbClr val="17274A"/>
          </a:solidFill>
          <a:ln>
            <a:noFill/>
          </a:ln>
        </p:spPr>
        <p:txBody>
          <a:bodyPr wrap="square">
            <a:spAutoFit/>
          </a:bodyPr>
          <a:lstStyle/>
          <a:p>
            <a:pPr algn="ctr" defTabSz="365768">
              <a:spcAft>
                <a:spcPts val="480"/>
              </a:spcAft>
              <a:defRPr/>
            </a:pPr>
            <a:r>
              <a:rPr lang="en-US" sz="2240" b="1" spc="240" dirty="0">
                <a:solidFill>
                  <a:prstClr val="white"/>
                </a:solidFill>
                <a:latin typeface="Proxima Nova Rg" panose="02000506030000020004" pitchFamily="50" charset="0"/>
              </a:rPr>
              <a:t>CAPITAL REGION REDC</a:t>
            </a:r>
          </a:p>
        </p:txBody>
      </p:sp>
      <p:sp>
        <p:nvSpPr>
          <p:cNvPr id="15" name="Shape 176"/>
          <p:cNvSpPr/>
          <p:nvPr/>
        </p:nvSpPr>
        <p:spPr>
          <a:xfrm rot="16711223" flipH="1">
            <a:off x="-206701" y="-3540357"/>
            <a:ext cx="7538717" cy="14745752"/>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4360" tIns="32180" rIns="64360" bIns="32180" anchor="ctr" anchorCtr="0">
            <a:noAutofit/>
          </a:bodyPr>
          <a:lstStyle/>
          <a:p>
            <a:pPr algn="ctr" defTabSz="731535">
              <a:defRPr/>
            </a:pPr>
            <a:endParaRPr sz="1199" kern="0">
              <a:solidFill>
                <a:srgbClr val="FFFFFF"/>
              </a:solidFill>
              <a:latin typeface="Arial"/>
              <a:ea typeface="Arial"/>
              <a:cs typeface="Arial"/>
              <a:sym typeface="Arial"/>
            </a:endParaRPr>
          </a:p>
        </p:txBody>
      </p:sp>
      <p:sp>
        <p:nvSpPr>
          <p:cNvPr id="5" name="TextBox 4"/>
          <p:cNvSpPr txBox="1"/>
          <p:nvPr/>
        </p:nvSpPr>
        <p:spPr>
          <a:xfrm>
            <a:off x="147977" y="1122501"/>
            <a:ext cx="9282091" cy="3785652"/>
          </a:xfrm>
          <a:prstGeom prst="rect">
            <a:avLst/>
          </a:prstGeom>
          <a:noFill/>
        </p:spPr>
        <p:txBody>
          <a:bodyPr wrap="square" rtlCol="0">
            <a:spAutoFit/>
          </a:bodyPr>
          <a:lstStyle/>
          <a:p>
            <a:pPr algn="ctr" defTabSz="685800"/>
            <a:r>
              <a:rPr lang="en-US" sz="3000" b="1" dirty="0">
                <a:solidFill>
                  <a:prstClr val="white"/>
                </a:solidFill>
                <a:effectLst>
                  <a:outerShdw blurRad="38100" dist="38100" dir="2700000" algn="tl">
                    <a:srgbClr val="000000">
                      <a:alpha val="43137"/>
                    </a:srgbClr>
                  </a:outerShdw>
                </a:effectLst>
                <a:latin typeface="Proxima Nova Rg" panose="02000506030000020004" pitchFamily="50" charset="0"/>
              </a:rPr>
              <a:t>“</a:t>
            </a:r>
            <a:r>
              <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rPr>
              <a:t>For American business, advancing high-quality childcare is a winning proposition. It’s a wise investment in America’s future – strengthening business today while building the workforce we’ll depend on tomorrow and for decades to come.”</a:t>
            </a:r>
          </a:p>
          <a:p>
            <a:pPr algn="ctr" defTabSz="685800"/>
            <a:endPar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r>
              <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rPr>
              <a:t>-U.S. Chamber of Commerce</a:t>
            </a:r>
            <a:endParaRPr lang="en-US" sz="2400" b="1" dirty="0">
              <a:solidFill>
                <a:prstClr val="white"/>
              </a:solidFill>
              <a:effectLst>
                <a:outerShdw blurRad="38100" dist="38100" dir="2700000" algn="tl">
                  <a:srgbClr val="000000">
                    <a:alpha val="43137"/>
                  </a:srgbClr>
                </a:outerShdw>
              </a:effectLst>
              <a:latin typeface="Proxima Nova Rg" panose="02000506030000020004" pitchFamily="50" charset="0"/>
            </a:endParaRPr>
          </a:p>
        </p:txBody>
      </p:sp>
    </p:spTree>
    <p:extLst>
      <p:ext uri="{BB962C8B-B14F-4D97-AF65-F5344CB8AC3E}">
        <p14:creationId xmlns:p14="http://schemas.microsoft.com/office/powerpoint/2010/main" val="35194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0132" y="-223131"/>
            <a:ext cx="9154132" cy="5398784"/>
          </a:xfrm>
          <a:prstGeom prst="rect">
            <a:avLst/>
          </a:prstGeom>
        </p:spPr>
      </p:pic>
      <p:sp>
        <p:nvSpPr>
          <p:cNvPr id="3" name="Rectangle 2"/>
          <p:cNvSpPr/>
          <p:nvPr/>
        </p:nvSpPr>
        <p:spPr>
          <a:xfrm rot="5775651" flipV="1">
            <a:off x="2700880" y="-946872"/>
            <a:ext cx="3403370" cy="10261808"/>
          </a:xfrm>
          <a:prstGeom prst="rect">
            <a:avLst/>
          </a:prstGeom>
          <a:gradFill flip="none" rotWithShape="1">
            <a:gsLst>
              <a:gs pos="27000">
                <a:srgbClr val="002060">
                  <a:alpha val="46000"/>
                  <a:lumMod val="50000"/>
                </a:srgbClr>
              </a:gs>
              <a:gs pos="83000">
                <a:srgbClr val="002060">
                  <a:lumMod val="50000"/>
                </a:srgbClr>
              </a:gs>
              <a:gs pos="0">
                <a:srgbClr val="002060">
                  <a:alpha val="0"/>
                  <a:lumMod val="5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59813" tIns="29905" rIns="59813" bIns="29905" anchor="ctr"/>
          <a:lstStyle/>
          <a:p>
            <a:pPr algn="ctr" defTabSz="598874">
              <a:defRPr/>
            </a:pPr>
            <a:endParaRPr lang="en-US" sz="1115" dirty="0">
              <a:solidFill>
                <a:srgbClr val="FFFFFF"/>
              </a:solidFill>
              <a:latin typeface="Calibri" panose="020F0502020204030204"/>
            </a:endParaRPr>
          </a:p>
        </p:txBody>
      </p:sp>
      <p:sp>
        <p:nvSpPr>
          <p:cNvPr id="4" name="Rectangle 3"/>
          <p:cNvSpPr/>
          <p:nvPr/>
        </p:nvSpPr>
        <p:spPr>
          <a:xfrm rot="5948149" flipV="1">
            <a:off x="2921010" y="-1184085"/>
            <a:ext cx="3069592" cy="10398980"/>
          </a:xfrm>
          <a:prstGeom prst="rect">
            <a:avLst/>
          </a:prstGeom>
          <a:gradFill flip="none" rotWithShape="1">
            <a:gsLst>
              <a:gs pos="100000">
                <a:srgbClr val="002060">
                  <a:lumMod val="50000"/>
                </a:srgbClr>
              </a:gs>
              <a:gs pos="0">
                <a:srgbClr val="002060">
                  <a:alpha val="0"/>
                  <a:lumMod val="5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59813" tIns="29905" rIns="59813" bIns="29905" anchor="ctr"/>
          <a:lstStyle/>
          <a:p>
            <a:pPr algn="ctr" defTabSz="598874">
              <a:defRPr/>
            </a:pPr>
            <a:endParaRPr lang="en-US" sz="1115" dirty="0">
              <a:solidFill>
                <a:srgbClr val="FFFFFF"/>
              </a:solidFill>
              <a:latin typeface="Calibri" panose="020F0502020204030204"/>
            </a:endParaRPr>
          </a:p>
        </p:txBody>
      </p:sp>
      <p:sp>
        <p:nvSpPr>
          <p:cNvPr id="6" name="Rectangle 5"/>
          <p:cNvSpPr/>
          <p:nvPr/>
        </p:nvSpPr>
        <p:spPr>
          <a:xfrm>
            <a:off x="-637707" y="-223131"/>
            <a:ext cx="10244003" cy="315353"/>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181" tIns="36091" rIns="72181" bIns="36091" numCol="1" spcCol="0" rtlCol="0" fromWordArt="0" anchor="ctr" anchorCtr="0" forceAA="0" compatLnSpc="1">
            <a:prstTxWarp prst="textNoShape">
              <a:avLst/>
            </a:prstTxWarp>
            <a:noAutofit/>
          </a:bodyPr>
          <a:lstStyle/>
          <a:p>
            <a:pPr algn="ctr" defTabSz="675618">
              <a:defRPr/>
            </a:pPr>
            <a:endParaRPr lang="en-US" sz="1330" dirty="0">
              <a:solidFill>
                <a:prstClr val="white"/>
              </a:solidFill>
              <a:latin typeface="Calibri" panose="020F0502020204030204"/>
            </a:endParaRPr>
          </a:p>
        </p:txBody>
      </p:sp>
      <p:sp>
        <p:nvSpPr>
          <p:cNvPr id="7" name="Rectangle 6"/>
          <p:cNvSpPr/>
          <p:nvPr/>
        </p:nvSpPr>
        <p:spPr>
          <a:xfrm>
            <a:off x="-637707" y="5038742"/>
            <a:ext cx="10244003" cy="136910"/>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181" tIns="36091" rIns="72181" bIns="36091" numCol="1" spcCol="0" rtlCol="0" fromWordArt="0" anchor="ctr" anchorCtr="0" forceAA="0" compatLnSpc="1">
            <a:prstTxWarp prst="textNoShape">
              <a:avLst/>
            </a:prstTxWarp>
            <a:noAutofit/>
          </a:bodyPr>
          <a:lstStyle/>
          <a:p>
            <a:pPr algn="ctr" defTabSz="675618">
              <a:defRPr/>
            </a:pPr>
            <a:endParaRPr lang="en-US" sz="1330" dirty="0">
              <a:solidFill>
                <a:prstClr val="white"/>
              </a:solidFill>
              <a:latin typeface="Calibri" panose="020F0502020204030204"/>
            </a:endParaRPr>
          </a:p>
        </p:txBody>
      </p:sp>
      <p:pic>
        <p:nvPicPr>
          <p:cNvPr id="8" name="Picture 7">
            <a:extLst>
              <a:ext uri="{FF2B5EF4-FFF2-40B4-BE49-F238E27FC236}">
                <a16:creationId xmlns:a16="http://schemas.microsoft.com/office/drawing/2014/main" id="{EF1CE256-EADA-5F4B-812E-5436023589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373" y="11431"/>
            <a:ext cx="8993255" cy="5058706"/>
          </a:xfrm>
          <a:prstGeom prst="rect">
            <a:avLst/>
          </a:prstGeom>
        </p:spPr>
      </p:pic>
      <p:sp>
        <p:nvSpPr>
          <p:cNvPr id="11" name="TextBox 10">
            <a:extLst>
              <a:ext uri="{FF2B5EF4-FFF2-40B4-BE49-F238E27FC236}">
                <a16:creationId xmlns:a16="http://schemas.microsoft.com/office/drawing/2014/main" id="{C4F638CF-FE7D-B14C-B835-93D8A7DFA6F7}"/>
              </a:ext>
            </a:extLst>
          </p:cNvPr>
          <p:cNvSpPr txBox="1"/>
          <p:nvPr/>
        </p:nvSpPr>
        <p:spPr>
          <a:xfrm>
            <a:off x="86200" y="3022243"/>
            <a:ext cx="8971601" cy="2127827"/>
          </a:xfrm>
          <a:prstGeom prst="rect">
            <a:avLst/>
          </a:prstGeom>
          <a:noFill/>
        </p:spPr>
        <p:txBody>
          <a:bodyPr wrap="square" rtlCol="0">
            <a:spAutoFit/>
          </a:bodyPr>
          <a:lstStyle/>
          <a:p>
            <a:pPr algn="ctr" defTabSz="388425">
              <a:defRPr/>
            </a:pPr>
            <a:r>
              <a:rPr lang="en-US" sz="3200" b="1" dirty="0">
                <a:solidFill>
                  <a:prstClr val="white"/>
                </a:solidFill>
                <a:latin typeface="Proxima Nova Rg" panose="02000506030000020004" pitchFamily="50" charset="0"/>
              </a:rPr>
              <a:t>Together, we will build </a:t>
            </a:r>
          </a:p>
          <a:p>
            <a:pPr algn="ctr" defTabSz="388425">
              <a:defRPr/>
            </a:pPr>
            <a:r>
              <a:rPr lang="en-US" sz="3840" b="1" dirty="0">
                <a:solidFill>
                  <a:srgbClr val="FFA900"/>
                </a:solidFill>
                <a:latin typeface="Proxima Nova Rg" panose="02000506030000020004" pitchFamily="50" charset="0"/>
              </a:rPr>
              <a:t>A GREATER CAPITAL REGION</a:t>
            </a:r>
          </a:p>
          <a:p>
            <a:pPr algn="ctr" defTabSz="388425">
              <a:defRPr/>
            </a:pPr>
            <a:r>
              <a:rPr lang="en-US" sz="3200" b="1" dirty="0">
                <a:solidFill>
                  <a:prstClr val="white"/>
                </a:solidFill>
                <a:latin typeface="Proxima Nova Rg" panose="02000506030000020004" pitchFamily="50" charset="0"/>
              </a:rPr>
              <a:t>for generations to come </a:t>
            </a:r>
          </a:p>
          <a:p>
            <a:pPr algn="ctr" defTabSz="681671" fontAlgn="base">
              <a:spcBef>
                <a:spcPct val="0"/>
              </a:spcBef>
              <a:spcAft>
                <a:spcPct val="0"/>
              </a:spcAft>
              <a:defRPr/>
            </a:pPr>
            <a:endParaRPr lang="en-US" sz="2987" b="1" dirty="0">
              <a:solidFill>
                <a:prstClr val="white"/>
              </a:solidFill>
              <a:effectLst>
                <a:outerShdw blurRad="38100" dist="38100" dir="2700000" algn="tl">
                  <a:srgbClr val="000000">
                    <a:alpha val="43137"/>
                  </a:srgbClr>
                </a:outerShdw>
              </a:effectLst>
              <a:latin typeface="Proxima Nova Rg" panose="02000506030000020004" pitchFamily="50" charset="0"/>
              <a:cs typeface="Arial" charset="0"/>
            </a:endParaRPr>
          </a:p>
        </p:txBody>
      </p:sp>
    </p:spTree>
    <p:extLst>
      <p:ext uri="{BB962C8B-B14F-4D97-AF65-F5344CB8AC3E}">
        <p14:creationId xmlns:p14="http://schemas.microsoft.com/office/powerpoint/2010/main" val="3842001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1167" y="-568655"/>
            <a:ext cx="10538142" cy="5901359"/>
          </a:xfrm>
          <a:prstGeom prst="rect">
            <a:avLst/>
          </a:prstGeom>
        </p:spPr>
      </p:pic>
      <p:sp>
        <p:nvSpPr>
          <p:cNvPr id="8" name="Shape 176">
            <a:extLst>
              <a:ext uri="{FF2B5EF4-FFF2-40B4-BE49-F238E27FC236}">
                <a16:creationId xmlns:a16="http://schemas.microsoft.com/office/drawing/2014/main" id="{16642F02-7FC9-AA43-8BC2-AD069CC75D37}"/>
              </a:ext>
            </a:extLst>
          </p:cNvPr>
          <p:cNvSpPr/>
          <p:nvPr/>
        </p:nvSpPr>
        <p:spPr>
          <a:xfrm rot="-5017510" flipH="1">
            <a:off x="1161981" y="-2580209"/>
            <a:ext cx="6820040" cy="11840758"/>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506" tIns="31754" rIns="63506" bIns="31754" anchor="ctr" anchorCtr="0">
            <a:noAutofit/>
          </a:bodyPr>
          <a:lstStyle/>
          <a:p>
            <a:pPr algn="ctr" defTabSz="721814">
              <a:defRPr/>
            </a:pPr>
            <a:endParaRPr sz="1182" kern="0" dirty="0">
              <a:solidFill>
                <a:srgbClr val="FFFFFF"/>
              </a:solidFill>
              <a:latin typeface="Proxima Nova Rg" panose="02000506030000020004" pitchFamily="50" charset="0"/>
              <a:ea typeface="Arial"/>
              <a:cs typeface="Arial"/>
              <a:sym typeface="Arial"/>
            </a:endParaRPr>
          </a:p>
        </p:txBody>
      </p:sp>
      <p:sp>
        <p:nvSpPr>
          <p:cNvPr id="11" name="Rectangle 10"/>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endParaRPr lang="en-US" sz="1336">
              <a:solidFill>
                <a:srgbClr val="F2A900"/>
              </a:solidFill>
              <a:latin typeface="Calibri" panose="020F0502020204030204"/>
            </a:endParaRPr>
          </a:p>
        </p:txBody>
      </p:sp>
      <p:sp>
        <p:nvSpPr>
          <p:cNvPr id="12" name="Rectangle 11"/>
          <p:cNvSpPr/>
          <p:nvPr/>
        </p:nvSpPr>
        <p:spPr>
          <a:xfrm>
            <a:off x="-4131998" y="5068543"/>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endParaRPr lang="en-US" sz="1336">
              <a:solidFill>
                <a:srgbClr val="F2A900"/>
              </a:solidFill>
              <a:latin typeface="Calibri" panose="020F0502020204030204"/>
            </a:endParaRPr>
          </a:p>
        </p:txBody>
      </p:sp>
      <p:sp>
        <p:nvSpPr>
          <p:cNvPr id="2" name="TextBox 1"/>
          <p:cNvSpPr txBox="1"/>
          <p:nvPr/>
        </p:nvSpPr>
        <p:spPr>
          <a:xfrm>
            <a:off x="395539" y="53012"/>
            <a:ext cx="9691436" cy="5124480"/>
          </a:xfrm>
          <a:prstGeom prst="rect">
            <a:avLst/>
          </a:prstGeom>
          <a:noFill/>
        </p:spPr>
        <p:txBody>
          <a:bodyPr wrap="square" rtlCol="0">
            <a:spAutoFit/>
          </a:bodyPr>
          <a:lstStyle/>
          <a:p>
            <a:pPr defTabSz="685800"/>
            <a:r>
              <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rPr>
              <a:t>Kerri Neifeld- Asst. Secretary for Human Services- </a:t>
            </a:r>
            <a:r>
              <a:rPr lang="en-US" sz="2700" b="1" dirty="0">
                <a:solidFill>
                  <a:srgbClr val="FFA900"/>
                </a:solidFill>
                <a:latin typeface="Proxima Nova Rg" panose="02000506030000020004" pitchFamily="50" charset="0"/>
              </a:rPr>
              <a:t>Kerri.Neifeld@exec.ny.gov</a:t>
            </a:r>
          </a:p>
          <a:p>
            <a:pPr defTabSz="685800"/>
            <a:endPar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r>
              <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rPr>
              <a:t>Kelli Owens- Director of Women’s Affairs- </a:t>
            </a:r>
            <a:r>
              <a:rPr lang="en-US" sz="2700" b="1" dirty="0">
                <a:solidFill>
                  <a:srgbClr val="FFA900"/>
                </a:solidFill>
                <a:latin typeface="Proxima Nova Rg" panose="02000506030000020004" pitchFamily="50" charset="0"/>
              </a:rPr>
              <a:t>Kelli.Owens@exec.ny.gov</a:t>
            </a:r>
          </a:p>
          <a:p>
            <a:pPr defTabSz="685800"/>
            <a:endPar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r>
              <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rPr>
              <a:t>Monique Owens- Empire Fellow- </a:t>
            </a:r>
            <a:r>
              <a:rPr lang="en-US" sz="2700" b="1" dirty="0">
                <a:solidFill>
                  <a:srgbClr val="FFA900"/>
                </a:solidFill>
                <a:latin typeface="Proxima Nova Rg" panose="02000506030000020004" pitchFamily="50" charset="0"/>
              </a:rPr>
              <a:t>Monique.Owens@dcjs.ny.gov</a:t>
            </a:r>
            <a:r>
              <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rPr>
              <a:t> </a:t>
            </a:r>
          </a:p>
          <a:p>
            <a:pPr defTabSz="685800"/>
            <a:endPar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endParaRPr>
          </a:p>
          <a:p>
            <a:pPr defTabSz="685800"/>
            <a:r>
              <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rPr>
              <a:t>Emily Badalamente- Excelsior Fellow- </a:t>
            </a:r>
            <a:r>
              <a:rPr lang="en-US" sz="2700" b="1" dirty="0">
                <a:solidFill>
                  <a:srgbClr val="FFA900"/>
                </a:solidFill>
                <a:latin typeface="Proxima Nova Rg" panose="02000506030000020004" pitchFamily="50" charset="0"/>
              </a:rPr>
              <a:t>Emily.Badalamente@exec.ny.gov</a:t>
            </a:r>
            <a:r>
              <a:rPr lang="en-US" sz="3000" b="1" i="1" dirty="0">
                <a:solidFill>
                  <a:prstClr val="white"/>
                </a:solidFill>
                <a:effectLst>
                  <a:outerShdw blurRad="38100" dist="38100" dir="2700000" algn="tl">
                    <a:srgbClr val="000000">
                      <a:alpha val="43137"/>
                    </a:srgbClr>
                  </a:outerShdw>
                </a:effectLst>
                <a:latin typeface="Proxima Nova Rg" panose="02000506030000020004" pitchFamily="50" charset="0"/>
              </a:rPr>
              <a:t> </a:t>
            </a:r>
          </a:p>
        </p:txBody>
      </p:sp>
    </p:spTree>
    <p:extLst>
      <p:ext uri="{BB962C8B-B14F-4D97-AF65-F5344CB8AC3E}">
        <p14:creationId xmlns:p14="http://schemas.microsoft.com/office/powerpoint/2010/main" val="1943445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1167" y="-568655"/>
            <a:ext cx="10538142" cy="5901359"/>
          </a:xfrm>
          <a:prstGeom prst="rect">
            <a:avLst/>
          </a:prstGeom>
        </p:spPr>
      </p:pic>
      <p:sp>
        <p:nvSpPr>
          <p:cNvPr id="8" name="Shape 176">
            <a:extLst>
              <a:ext uri="{FF2B5EF4-FFF2-40B4-BE49-F238E27FC236}">
                <a16:creationId xmlns:a16="http://schemas.microsoft.com/office/drawing/2014/main" id="{16642F02-7FC9-AA43-8BC2-AD069CC75D37}"/>
              </a:ext>
            </a:extLst>
          </p:cNvPr>
          <p:cNvSpPr/>
          <p:nvPr/>
        </p:nvSpPr>
        <p:spPr>
          <a:xfrm rot="-5017510" flipH="1">
            <a:off x="1161981" y="-2580209"/>
            <a:ext cx="6820040" cy="11840758"/>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506" tIns="31754" rIns="63506" bIns="31754" anchor="ctr" anchorCtr="0">
            <a:noAutofit/>
          </a:bodyPr>
          <a:lstStyle/>
          <a:p>
            <a:pPr algn="ctr" defTabSz="721814">
              <a:defRPr/>
            </a:pPr>
            <a:endParaRPr sz="1182" kern="0" dirty="0">
              <a:solidFill>
                <a:srgbClr val="FFFFFF"/>
              </a:solidFill>
              <a:latin typeface="Proxima Nova Rg" panose="02000506030000020004" pitchFamily="50" charset="0"/>
              <a:ea typeface="Arial"/>
              <a:cs typeface="Arial"/>
              <a:sym typeface="Arial"/>
            </a:endParaRPr>
          </a:p>
        </p:txBody>
      </p:sp>
      <p:sp>
        <p:nvSpPr>
          <p:cNvPr id="11" name="Rectangle 10"/>
          <p:cNvSpPr/>
          <p:nvPr/>
        </p:nvSpPr>
        <p:spPr>
          <a:xfrm>
            <a:off x="-3859422" y="-96292"/>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endParaRPr lang="en-US" sz="1336">
              <a:solidFill>
                <a:srgbClr val="F2A900"/>
              </a:solidFill>
              <a:latin typeface="Calibri" panose="020F0502020204030204"/>
            </a:endParaRPr>
          </a:p>
        </p:txBody>
      </p:sp>
      <p:sp>
        <p:nvSpPr>
          <p:cNvPr id="12" name="Rectangle 11"/>
          <p:cNvSpPr/>
          <p:nvPr/>
        </p:nvSpPr>
        <p:spPr>
          <a:xfrm>
            <a:off x="-4131998" y="5068543"/>
            <a:ext cx="16862843" cy="189005"/>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8638"/>
            <a:endParaRPr lang="en-US" sz="1336">
              <a:solidFill>
                <a:srgbClr val="F2A900"/>
              </a:solidFill>
              <a:latin typeface="Calibri" panose="020F0502020204030204"/>
            </a:endParaRPr>
          </a:p>
        </p:txBody>
      </p:sp>
      <p:pic>
        <p:nvPicPr>
          <p:cNvPr id="7" name="Picture 6">
            <a:extLst>
              <a:ext uri="{FF2B5EF4-FFF2-40B4-BE49-F238E27FC236}">
                <a16:creationId xmlns:a16="http://schemas.microsoft.com/office/drawing/2014/main" id="{DD098F7D-CE0C-E748-AF89-E9815FC77BA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8447" y="1204968"/>
            <a:ext cx="7254209" cy="2659958"/>
          </a:xfrm>
          <a:prstGeom prst="rect">
            <a:avLst/>
          </a:prstGeom>
        </p:spPr>
      </p:pic>
    </p:spTree>
    <p:extLst>
      <p:ext uri="{BB962C8B-B14F-4D97-AF65-F5344CB8AC3E}">
        <p14:creationId xmlns:p14="http://schemas.microsoft.com/office/powerpoint/2010/main" val="262230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176" y="1920876"/>
            <a:ext cx="4667265" cy="1698624"/>
          </a:xfrm>
        </p:spPr>
        <p:txBody>
          <a:bodyPr>
            <a:noAutofit/>
          </a:bodyPr>
          <a:lstStyle/>
          <a:p>
            <a:pPr lvl="0"/>
            <a:r>
              <a:rPr lang="en-US" sz="3600" dirty="0"/>
              <a:t>NYS Canalway Water Trail Guidebook</a:t>
            </a:r>
          </a:p>
        </p:txBody>
      </p:sp>
      <p:sp>
        <p:nvSpPr>
          <p:cNvPr id="3" name="Text Placeholder 2"/>
          <p:cNvSpPr>
            <a:spLocks noGrp="1"/>
          </p:cNvSpPr>
          <p:nvPr>
            <p:ph type="body" idx="1"/>
          </p:nvPr>
        </p:nvSpPr>
        <p:spPr>
          <a:xfrm>
            <a:off x="457199" y="3597088"/>
            <a:ext cx="4241801" cy="788164"/>
          </a:xfrm>
        </p:spPr>
        <p:txBody>
          <a:bodyPr>
            <a:normAutofit fontScale="92500" lnSpcReduction="20000"/>
          </a:bodyPr>
          <a:lstStyle/>
          <a:p>
            <a:r>
              <a:rPr lang="en-US" dirty="0"/>
              <a:t>Bob </a:t>
            </a:r>
            <a:r>
              <a:rPr lang="en-US" dirty="0" err="1"/>
              <a:t>Radliff</a:t>
            </a:r>
            <a:r>
              <a:rPr lang="en-US" dirty="0"/>
              <a:t>  </a:t>
            </a:r>
          </a:p>
          <a:p>
            <a:r>
              <a:rPr lang="en-US" dirty="0"/>
              <a:t>Executive Director, Erie Canalway National Heritage Corridor </a:t>
            </a:r>
            <a:endParaRPr lang="en-US" b="0" dirty="0"/>
          </a:p>
        </p:txBody>
      </p:sp>
    </p:spTree>
    <p:extLst>
      <p:ext uri="{BB962C8B-B14F-4D97-AF65-F5344CB8AC3E}">
        <p14:creationId xmlns:p14="http://schemas.microsoft.com/office/powerpoint/2010/main" val="27979875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
          <p:cNvPicPr>
            <a:picLocks noChangeAspect="1"/>
          </p:cNvPicPr>
          <p:nvPr/>
        </p:nvPicPr>
        <p:blipFill>
          <a:blip r:embed="rId3">
            <a:extLst>
              <a:ext uri="{28A0092B-C50C-407E-A947-70E740481C1C}">
                <a14:useLocalDpi xmlns:a14="http://schemas.microsoft.com/office/drawing/2010/main" val="0"/>
              </a:ext>
            </a:extLst>
          </a:blip>
          <a:srcRect t="15556"/>
          <a:stretch>
            <a:fillRect/>
          </a:stretch>
        </p:blipFill>
        <p:spPr bwMode="auto">
          <a:xfrm>
            <a:off x="1143000" y="800100"/>
            <a:ext cx="68580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3429000" y="0"/>
            <a:ext cx="4000500" cy="857250"/>
          </a:xfrm>
        </p:spPr>
        <p:txBody>
          <a:bodyPr>
            <a:noAutofit/>
          </a:bodyPr>
          <a:lstStyle/>
          <a:p>
            <a:pPr>
              <a:defRPr/>
            </a:pPr>
            <a:r>
              <a:rPr lang="en-US" sz="2400" dirty="0">
                <a:latin typeface="+mn-lt"/>
              </a:rPr>
              <a:t>NYS </a:t>
            </a:r>
            <a:r>
              <a:rPr lang="en-US" sz="2400" dirty="0" err="1">
                <a:latin typeface="+mn-lt"/>
              </a:rPr>
              <a:t>Canalway</a:t>
            </a:r>
            <a:r>
              <a:rPr lang="en-US" sz="2400" dirty="0">
                <a:latin typeface="+mn-lt"/>
              </a:rPr>
              <a:t> Water Trail</a:t>
            </a:r>
          </a:p>
        </p:txBody>
      </p:sp>
      <p:sp>
        <p:nvSpPr>
          <p:cNvPr id="5" name="Title 7"/>
          <p:cNvSpPr txBox="1">
            <a:spLocks/>
          </p:cNvSpPr>
          <p:nvPr/>
        </p:nvSpPr>
        <p:spPr>
          <a:xfrm>
            <a:off x="1115291" y="-19901"/>
            <a:ext cx="6913418" cy="839903"/>
          </a:xfrm>
          <a:prstGeom prst="rect">
            <a:avLst/>
          </a:prstGeom>
          <a:solidFill>
            <a:srgbClr val="5CA2C3"/>
          </a:solidFill>
          <a:ln>
            <a:solidFill>
              <a:schemeClr val="accent1"/>
            </a:solidFill>
          </a:ln>
        </p:spPr>
        <p:txBody>
          <a:bodyPr vert="horz" lIns="68580" tIns="34290" rIns="68580" bIns="3429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pPr>
            <a:r>
              <a:rPr lang="en-US" sz="3300" b="1" dirty="0">
                <a:solidFill>
                  <a:prstClr val="black"/>
                </a:solidFill>
                <a:latin typeface="Oswald" charset="0"/>
                <a:ea typeface="Oswald" charset="0"/>
                <a:cs typeface="Oswald" charset="0"/>
              </a:rPr>
              <a:t>  			</a:t>
            </a:r>
            <a:r>
              <a:rPr lang="en-US" sz="3300" b="1" dirty="0">
                <a:solidFill>
                  <a:prstClr val="white"/>
                </a:solidFill>
                <a:latin typeface="Oswald" charset="0"/>
                <a:ea typeface="Oswald" charset="0"/>
                <a:cs typeface="Oswald" charset="0"/>
              </a:rPr>
              <a:t>NYS </a:t>
            </a:r>
            <a:r>
              <a:rPr lang="en-US" sz="3300" b="1" dirty="0" err="1">
                <a:solidFill>
                  <a:prstClr val="white"/>
                </a:solidFill>
                <a:latin typeface="Oswald" charset="0"/>
                <a:ea typeface="Oswald" charset="0"/>
                <a:cs typeface="Oswald" charset="0"/>
              </a:rPr>
              <a:t>Canalway</a:t>
            </a:r>
            <a:r>
              <a:rPr lang="en-US" sz="3300" b="1" dirty="0">
                <a:solidFill>
                  <a:prstClr val="white"/>
                </a:solidFill>
                <a:latin typeface="Oswald" charset="0"/>
                <a:ea typeface="Oswald" charset="0"/>
                <a:cs typeface="Oswald" charset="0"/>
              </a:rPr>
              <a:t> Water Trail</a:t>
            </a:r>
          </a:p>
        </p:txBody>
      </p:sp>
      <p:pic>
        <p:nvPicPr>
          <p:cNvPr id="5325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15291" y="-85725"/>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70022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US"/>
          </a:p>
        </p:txBody>
      </p:sp>
      <p:sp>
        <p:nvSpPr>
          <p:cNvPr id="11" name="Content Placeholder 10"/>
          <p:cNvSpPr>
            <a:spLocks noGrp="1"/>
          </p:cNvSpPr>
          <p:nvPr>
            <p:ph sz="half" idx="1"/>
          </p:nvPr>
        </p:nvSpPr>
        <p:spPr/>
        <p:txBody>
          <a:bodyPr/>
          <a:lstStyle/>
          <a:p>
            <a:endParaRPr lang="en-US"/>
          </a:p>
        </p:txBody>
      </p:sp>
      <p:sp>
        <p:nvSpPr>
          <p:cNvPr id="12" name="Content Placeholder 11"/>
          <p:cNvSpPr>
            <a:spLocks noGrp="1"/>
          </p:cNvSpPr>
          <p:nvPr>
            <p:ph sz="half" idx="2"/>
          </p:nvPr>
        </p:nvSpPr>
        <p:spPr/>
        <p:txBody>
          <a:bodyPr/>
          <a:lstStyle/>
          <a:p>
            <a:endParaRPr lang="en-US"/>
          </a:p>
        </p:txBody>
      </p:sp>
      <p:sp>
        <p:nvSpPr>
          <p:cNvPr id="8" name="Title 7"/>
          <p:cNvSpPr txBox="1">
            <a:spLocks/>
          </p:cNvSpPr>
          <p:nvPr/>
        </p:nvSpPr>
        <p:spPr>
          <a:xfrm>
            <a:off x="1143001" y="0"/>
            <a:ext cx="6913418" cy="5372100"/>
          </a:xfrm>
          <a:prstGeom prst="rect">
            <a:avLst/>
          </a:prstGeom>
          <a:solidFill>
            <a:srgbClr val="5CA2C3"/>
          </a:solidFill>
          <a:ln>
            <a:solidFill>
              <a:schemeClr val="accent1"/>
            </a:solidFill>
          </a:ln>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pPr>
            <a:r>
              <a:rPr lang="en-US" sz="3300" b="1" dirty="0">
                <a:solidFill>
                  <a:prstClr val="black"/>
                </a:solidFill>
                <a:latin typeface="Oswald" charset="0"/>
                <a:ea typeface="Oswald" charset="0"/>
                <a:cs typeface="Oswald" charset="0"/>
              </a:rPr>
              <a:t>  			</a:t>
            </a:r>
            <a:endParaRPr lang="en-US" sz="3300" b="1" dirty="0">
              <a:solidFill>
                <a:prstClr val="white"/>
              </a:solidFill>
              <a:latin typeface="Oswald" charset="0"/>
              <a:ea typeface="Oswald" charset="0"/>
              <a:cs typeface="Oswald"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6615" y="223839"/>
            <a:ext cx="3829050" cy="4786313"/>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5529262" y="807244"/>
            <a:ext cx="2357438" cy="3939540"/>
          </a:xfrm>
          <a:prstGeom prst="rect">
            <a:avLst/>
          </a:prstGeom>
          <a:noFill/>
        </p:spPr>
        <p:txBody>
          <a:bodyPr wrap="square" rtlCol="0">
            <a:spAutoFit/>
          </a:bodyPr>
          <a:lstStyle/>
          <a:p>
            <a:pPr defTabSz="342900">
              <a:spcAft>
                <a:spcPts val="1350"/>
              </a:spcAft>
            </a:pPr>
            <a:r>
              <a:rPr lang="en-US" dirty="0">
                <a:solidFill>
                  <a:prstClr val="white"/>
                </a:solidFill>
                <a:latin typeface="Arial" panose="020B0604020202020204" pitchFamily="34" charset="0"/>
                <a:cs typeface="Arial" panose="020B0604020202020204" pitchFamily="34" charset="0"/>
              </a:rPr>
              <a:t>Mile by Mile</a:t>
            </a:r>
          </a:p>
          <a:p>
            <a:pPr defTabSz="342900">
              <a:spcAft>
                <a:spcPts val="1350"/>
              </a:spcAft>
            </a:pPr>
            <a:r>
              <a:rPr lang="en-US" dirty="0">
                <a:solidFill>
                  <a:prstClr val="white"/>
                </a:solidFill>
                <a:latin typeface="Arial" panose="020B0604020202020204" pitchFamily="34" charset="0"/>
                <a:cs typeface="Arial" panose="020B0604020202020204" pitchFamily="34" charset="0"/>
              </a:rPr>
              <a:t>Canal Features</a:t>
            </a:r>
          </a:p>
          <a:p>
            <a:pPr defTabSz="342900">
              <a:spcAft>
                <a:spcPts val="1350"/>
              </a:spcAft>
            </a:pPr>
            <a:r>
              <a:rPr lang="en-US" dirty="0">
                <a:solidFill>
                  <a:prstClr val="white"/>
                </a:solidFill>
                <a:latin typeface="Arial" panose="020B0604020202020204" pitchFamily="34" charset="0"/>
                <a:cs typeface="Arial" panose="020B0604020202020204" pitchFamily="34" charset="0"/>
              </a:rPr>
              <a:t>Safety on the Canals </a:t>
            </a:r>
          </a:p>
          <a:p>
            <a:pPr defTabSz="342900">
              <a:spcAft>
                <a:spcPts val="1350"/>
              </a:spcAft>
            </a:pPr>
            <a:r>
              <a:rPr lang="en-US" dirty="0">
                <a:solidFill>
                  <a:prstClr val="white"/>
                </a:solidFill>
                <a:latin typeface="Arial" panose="020B0604020202020204" pitchFamily="34" charset="0"/>
                <a:cs typeface="Arial" panose="020B0604020202020204" pitchFamily="34" charset="0"/>
              </a:rPr>
              <a:t>Things to See and Do</a:t>
            </a:r>
          </a:p>
          <a:p>
            <a:pPr defTabSz="342900">
              <a:spcAft>
                <a:spcPts val="1350"/>
              </a:spcAft>
            </a:pPr>
            <a:r>
              <a:rPr lang="en-US" dirty="0">
                <a:solidFill>
                  <a:prstClr val="white"/>
                </a:solidFill>
                <a:latin typeface="Arial" panose="020B0604020202020204" pitchFamily="34" charset="0"/>
                <a:cs typeface="Arial" panose="020B0604020202020204" pitchFamily="34" charset="0"/>
              </a:rPr>
              <a:t>Best Bet Day Trips</a:t>
            </a:r>
          </a:p>
          <a:p>
            <a:pPr defTabSz="342900">
              <a:spcAft>
                <a:spcPts val="1350"/>
              </a:spcAft>
            </a:pPr>
            <a:r>
              <a:rPr lang="en-US" dirty="0">
                <a:solidFill>
                  <a:prstClr val="white"/>
                </a:solidFill>
                <a:latin typeface="Arial" panose="020B0604020202020204" pitchFamily="34" charset="0"/>
                <a:cs typeface="Arial" panose="020B0604020202020204" pitchFamily="34" charset="0"/>
              </a:rPr>
              <a:t>Resources for Paddlers</a:t>
            </a:r>
          </a:p>
          <a:p>
            <a:pPr defTabSz="342900">
              <a:spcAft>
                <a:spcPts val="1350"/>
              </a:spcAft>
            </a:pPr>
            <a:r>
              <a:rPr lang="en-US" dirty="0">
                <a:solidFill>
                  <a:prstClr val="white"/>
                </a:solidFill>
                <a:latin typeface="Arial" panose="020B0604020202020204" pitchFamily="34" charset="0"/>
                <a:cs typeface="Arial" panose="020B0604020202020204" pitchFamily="34" charset="0"/>
              </a:rPr>
              <a:t>4 tear &amp; water resistant maps </a:t>
            </a:r>
          </a:p>
        </p:txBody>
      </p:sp>
    </p:spTree>
    <p:extLst>
      <p:ext uri="{BB962C8B-B14F-4D97-AF65-F5344CB8AC3E}">
        <p14:creationId xmlns:p14="http://schemas.microsoft.com/office/powerpoint/2010/main" val="1034564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CC905F9A-F579-AD44-9CD1-6A93BD6AC73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6" name="Shape 176">
            <a:extLst>
              <a:ext uri="{FF2B5EF4-FFF2-40B4-BE49-F238E27FC236}">
                <a16:creationId xmlns:a16="http://schemas.microsoft.com/office/drawing/2014/main" id="{E29D4993-C51E-774C-85BA-E9C5FC0234B7}"/>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5" name="Shape 176">
            <a:extLst>
              <a:ext uri="{FF2B5EF4-FFF2-40B4-BE49-F238E27FC236}">
                <a16:creationId xmlns:a16="http://schemas.microsoft.com/office/drawing/2014/main" id="{2C5D46D0-6F7A-6F44-91B5-0A654660BA1B}"/>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26" name="Rectangle 25">
            <a:extLst>
              <a:ext uri="{FF2B5EF4-FFF2-40B4-BE49-F238E27FC236}">
                <a16:creationId xmlns:a16="http://schemas.microsoft.com/office/drawing/2014/main" id="{5010C3BB-9513-ED47-8460-F441E36933D0}"/>
              </a:ext>
            </a:extLst>
          </p:cNvPr>
          <p:cNvSpPr/>
          <p:nvPr/>
        </p:nvSpPr>
        <p:spPr>
          <a:xfrm>
            <a:off x="742121" y="879378"/>
            <a:ext cx="7378543"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3" name="Subtitle 2"/>
          <p:cNvSpPr>
            <a:spLocks noGrp="1"/>
          </p:cNvSpPr>
          <p:nvPr>
            <p:ph type="subTitle" idx="1"/>
          </p:nvPr>
        </p:nvSpPr>
        <p:spPr>
          <a:xfrm>
            <a:off x="926108" y="1020742"/>
            <a:ext cx="7027124" cy="3055716"/>
          </a:xfrm>
        </p:spPr>
        <p:txBody>
          <a:bodyPr>
            <a:noAutofit/>
          </a:bodyPr>
          <a:lstStyle/>
          <a:p>
            <a:pPr marL="284218" indent="-284218">
              <a:spcBef>
                <a:spcPts val="480"/>
              </a:spcBef>
              <a:spcAft>
                <a:spcPts val="480"/>
              </a:spcAft>
              <a:buFont typeface="Arial" panose="020B0604020202020204" pitchFamily="34" charset="0"/>
              <a:buChar char="•"/>
            </a:pPr>
            <a:r>
              <a:rPr lang="en-US" sz="1360" dirty="0">
                <a:solidFill>
                  <a:schemeClr val="bg1"/>
                </a:solidFill>
                <a:cs typeface="Arial" panose="020B0604020202020204" pitchFamily="34" charset="0"/>
              </a:rPr>
              <a:t>New $175 million Workforce Development Initiative, with funding from SUNY, CUNY, ESD, the NYS Department of Labor and the NYS Energy Research and Development Authority</a:t>
            </a:r>
          </a:p>
          <a:p>
            <a:pPr marL="284218" indent="-284218">
              <a:spcBef>
                <a:spcPts val="480"/>
              </a:spcBef>
              <a:spcAft>
                <a:spcPts val="480"/>
              </a:spcAft>
              <a:buFont typeface="Arial" panose="020B0604020202020204" pitchFamily="34" charset="0"/>
              <a:buChar char="•"/>
            </a:pPr>
            <a:r>
              <a:rPr lang="en-US" sz="1360" dirty="0">
                <a:solidFill>
                  <a:schemeClr val="bg1"/>
                </a:solidFill>
                <a:cs typeface="Arial" panose="020B0604020202020204" pitchFamily="34" charset="0"/>
              </a:rPr>
              <a:t>Announced in Governor Cuomo’s 2018 State of the State and released in the FY 2019 Enacted Budget</a:t>
            </a:r>
          </a:p>
          <a:p>
            <a:pPr marL="284218" indent="-284218">
              <a:spcBef>
                <a:spcPts val="480"/>
              </a:spcBef>
              <a:spcAft>
                <a:spcPts val="480"/>
              </a:spcAft>
              <a:buFont typeface="Arial" panose="020B0604020202020204" pitchFamily="34" charset="0"/>
              <a:buChar char="•"/>
            </a:pPr>
            <a:r>
              <a:rPr lang="en-US" sz="1360" dirty="0">
                <a:solidFill>
                  <a:schemeClr val="bg1"/>
                </a:solidFill>
                <a:cs typeface="Arial" panose="020B0604020202020204" pitchFamily="34" charset="0"/>
              </a:rPr>
              <a:t>New Executive Office of Workforce Development (OWD) created to coordinate, and improve transparency of, workforce development efforts across state entities </a:t>
            </a:r>
          </a:p>
          <a:p>
            <a:pPr marL="284218" indent="-284218">
              <a:spcBef>
                <a:spcPts val="480"/>
              </a:spcBef>
              <a:spcAft>
                <a:spcPts val="480"/>
              </a:spcAft>
              <a:buFont typeface="Arial" panose="020B0604020202020204" pitchFamily="34" charset="0"/>
              <a:buChar char="•"/>
            </a:pPr>
            <a:r>
              <a:rPr lang="en-US" sz="1360" dirty="0">
                <a:solidFill>
                  <a:schemeClr val="bg1"/>
                </a:solidFill>
                <a:cs typeface="Arial" panose="020B0604020202020204" pitchFamily="34" charset="0"/>
              </a:rPr>
              <a:t>Two-phase, NO-DEADLINE funding application process:  1) initial evaluation by REDC workforce committee; 2) final review by an interagency panel </a:t>
            </a:r>
          </a:p>
          <a:p>
            <a:pPr marL="284218" indent="-284218">
              <a:spcBef>
                <a:spcPts val="480"/>
              </a:spcBef>
              <a:spcAft>
                <a:spcPts val="480"/>
              </a:spcAft>
              <a:buFont typeface="Arial" panose="020B0604020202020204" pitchFamily="34" charset="0"/>
              <a:buChar char="•"/>
            </a:pPr>
            <a:r>
              <a:rPr lang="en-US" sz="1360" dirty="0">
                <a:solidFill>
                  <a:schemeClr val="bg1"/>
                </a:solidFill>
                <a:cs typeface="Arial" panose="020B0604020202020204" pitchFamily="34" charset="0"/>
              </a:rPr>
              <a:t>Priority focus on projects that support the regional workforce development strategy, serve populations with barriers to career advancement, and/or improve the flexibility of workforce systems to address industry needs</a:t>
            </a:r>
          </a:p>
          <a:p>
            <a:endParaRPr lang="en-US" sz="1600" b="1" dirty="0">
              <a:solidFill>
                <a:schemeClr val="bg1"/>
              </a:solidFill>
              <a:latin typeface="Arial" panose="020B0604020202020204" pitchFamily="34" charset="0"/>
              <a:cs typeface="Arial" panose="020B0604020202020204" pitchFamily="34" charset="0"/>
            </a:endParaRPr>
          </a:p>
        </p:txBody>
      </p:sp>
      <p:grpSp>
        <p:nvGrpSpPr>
          <p:cNvPr id="17" name="Group 16">
            <a:extLst>
              <a:ext uri="{FF2B5EF4-FFF2-40B4-BE49-F238E27FC236}">
                <a16:creationId xmlns:a16="http://schemas.microsoft.com/office/drawing/2014/main" id="{D1013F2E-7605-8644-AB57-A23E485ACE0D}"/>
              </a:ext>
            </a:extLst>
          </p:cNvPr>
          <p:cNvGrpSpPr/>
          <p:nvPr/>
        </p:nvGrpSpPr>
        <p:grpSpPr>
          <a:xfrm>
            <a:off x="-289205" y="4584071"/>
            <a:ext cx="9485457" cy="316090"/>
            <a:chOff x="-361507" y="5557755"/>
            <a:chExt cx="11856821" cy="395112"/>
          </a:xfrm>
        </p:grpSpPr>
        <p:cxnSp>
          <p:nvCxnSpPr>
            <p:cNvPr id="8" name="Straight Connector 7">
              <a:extLst>
                <a:ext uri="{FF2B5EF4-FFF2-40B4-BE49-F238E27FC236}">
                  <a16:creationId xmlns:a16="http://schemas.microsoft.com/office/drawing/2014/main" id="{7AEB48DB-6198-E746-9251-F18C5C3D89C4}"/>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0034359B-33FF-E946-A84F-10D3BF87645D}"/>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2B1B99AA-9FA4-4846-B830-122CE9270D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3" name="Group 22">
            <a:extLst>
              <a:ext uri="{FF2B5EF4-FFF2-40B4-BE49-F238E27FC236}">
                <a16:creationId xmlns:a16="http://schemas.microsoft.com/office/drawing/2014/main" id="{114E60AB-FEE5-824B-A89D-B4E3179240A1}"/>
              </a:ext>
            </a:extLst>
          </p:cNvPr>
          <p:cNvGrpSpPr/>
          <p:nvPr/>
        </p:nvGrpSpPr>
        <p:grpSpPr>
          <a:xfrm>
            <a:off x="-360044" y="13801"/>
            <a:ext cx="9864090" cy="5118269"/>
            <a:chOff x="-450056" y="2964"/>
            <a:chExt cx="12330113" cy="6397836"/>
          </a:xfrm>
        </p:grpSpPr>
        <p:sp>
          <p:nvSpPr>
            <p:cNvPr id="24" name="Rectangle 23">
              <a:extLst>
                <a:ext uri="{FF2B5EF4-FFF2-40B4-BE49-F238E27FC236}">
                  <a16:creationId xmlns:a16="http://schemas.microsoft.com/office/drawing/2014/main" id="{6FCB6D51-C102-5844-88ED-2D1E2CA20611}"/>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5" name="Rectangle 24">
              <a:extLst>
                <a:ext uri="{FF2B5EF4-FFF2-40B4-BE49-F238E27FC236}">
                  <a16:creationId xmlns:a16="http://schemas.microsoft.com/office/drawing/2014/main" id="{1A19AE76-7D97-7146-8787-7983C949A03B}"/>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D554413A-0F61-1C40-A492-714408103BD4}"/>
              </a:ext>
            </a:extLst>
          </p:cNvPr>
          <p:cNvSpPr/>
          <p:nvPr/>
        </p:nvSpPr>
        <p:spPr>
          <a:xfrm>
            <a:off x="724959"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B0B36333-82D9-D841-9A41-510827E8219E}"/>
              </a:ext>
            </a:extLst>
          </p:cNvPr>
          <p:cNvSpPr txBox="1"/>
          <p:nvPr/>
        </p:nvSpPr>
        <p:spPr>
          <a:xfrm>
            <a:off x="728133" y="495728"/>
            <a:ext cx="7418794"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Overview</a:t>
            </a:r>
          </a:p>
        </p:txBody>
      </p:sp>
    </p:spTree>
    <p:extLst>
      <p:ext uri="{BB962C8B-B14F-4D97-AF65-F5344CB8AC3E}">
        <p14:creationId xmlns:p14="http://schemas.microsoft.com/office/powerpoint/2010/main" val="130160992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722857" y="2533697"/>
            <a:ext cx="1733351" cy="598663"/>
          </a:xfrm>
        </p:spPr>
      </p:pic>
      <p:sp>
        <p:nvSpPr>
          <p:cNvPr id="9" name="Title 7"/>
          <p:cNvSpPr txBox="1">
            <a:spLocks/>
          </p:cNvSpPr>
          <p:nvPr/>
        </p:nvSpPr>
        <p:spPr>
          <a:xfrm>
            <a:off x="1143000" y="1"/>
            <a:ext cx="6893069" cy="820241"/>
          </a:xfrm>
          <a:prstGeom prst="rect">
            <a:avLst/>
          </a:prstGeom>
          <a:solidFill>
            <a:srgbClr val="5CA2C3"/>
          </a:solidFill>
        </p:spPr>
        <p:txBody>
          <a:bodyPr vert="horz" lIns="68580" tIns="34290" rIns="68580" bIns="3429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lnSpc>
                <a:spcPct val="100000"/>
              </a:lnSpc>
            </a:pPr>
            <a:endParaRPr lang="en-US" sz="2250" b="1" dirty="0">
              <a:solidFill>
                <a:prstClr val="white"/>
              </a:solidFill>
              <a:latin typeface="Oswald" charset="0"/>
              <a:ea typeface="Oswald" charset="0"/>
              <a:cs typeface="Oswald" charset="0"/>
            </a:endParaRPr>
          </a:p>
          <a:p>
            <a:pPr algn="ctr" defTabSz="685800">
              <a:lnSpc>
                <a:spcPct val="100000"/>
              </a:lnSpc>
            </a:pPr>
            <a:r>
              <a:rPr lang="en-US" sz="3375" b="1" dirty="0">
                <a:solidFill>
                  <a:prstClr val="white"/>
                </a:solidFill>
                <a:latin typeface="Oswald" charset="0"/>
                <a:ea typeface="Oswald" charset="0"/>
                <a:cs typeface="Oswald" charset="0"/>
              </a:rPr>
              <a:t>Partners: Capital Region Economic Development Council</a:t>
            </a:r>
            <a:r>
              <a:rPr lang="en-US" sz="3300" b="1" dirty="0">
                <a:solidFill>
                  <a:prstClr val="white"/>
                </a:solidFill>
                <a:latin typeface="Oswald" charset="0"/>
                <a:ea typeface="Oswald" charset="0"/>
                <a:cs typeface="Oswald" charset="0"/>
              </a:rPr>
              <a:t>		</a:t>
            </a:r>
            <a:r>
              <a:rPr lang="en-US" sz="3300" b="1" dirty="0">
                <a:solidFill>
                  <a:prstClr val="black"/>
                </a:solidFill>
                <a:latin typeface="Oswald" charset="0"/>
                <a:ea typeface="Oswald" charset="0"/>
                <a:cs typeface="Oswald" charset="0"/>
              </a:rPr>
              <a:t>		</a:t>
            </a:r>
            <a:endParaRPr lang="en-US" sz="3300" b="1" dirty="0">
              <a:solidFill>
                <a:prstClr val="white"/>
              </a:solidFill>
              <a:latin typeface="Oswald" charset="0"/>
              <a:ea typeface="Oswald" charset="0"/>
              <a:cs typeface="Oswald"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9007" y="965714"/>
            <a:ext cx="2228850" cy="1019699"/>
          </a:xfrm>
          <a:prstGeom prst="rect">
            <a:avLst/>
          </a:prstGeom>
        </p:spPr>
      </p:pic>
      <p:sp>
        <p:nvSpPr>
          <p:cNvPr id="2" name="TextBox 1"/>
          <p:cNvSpPr txBox="1"/>
          <p:nvPr/>
        </p:nvSpPr>
        <p:spPr>
          <a:xfrm>
            <a:off x="2739887" y="2111224"/>
            <a:ext cx="3699293" cy="300082"/>
          </a:xfrm>
          <a:prstGeom prst="rect">
            <a:avLst/>
          </a:prstGeom>
          <a:noFill/>
        </p:spPr>
        <p:txBody>
          <a:bodyPr wrap="square" rtlCol="0">
            <a:spAutoFit/>
          </a:bodyPr>
          <a:lstStyle/>
          <a:p>
            <a:pPr defTabSz="342900"/>
            <a:r>
              <a:rPr lang="en-US" sz="1350" b="1" dirty="0">
                <a:solidFill>
                  <a:prstClr val="black"/>
                </a:solidFill>
                <a:latin typeface="Arial" panose="020B0604020202020204" pitchFamily="34" charset="0"/>
                <a:cs typeface="Arial" panose="020B0604020202020204" pitchFamily="34" charset="0"/>
              </a:rPr>
              <a:t>With financial assistance and support from</a:t>
            </a: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0949" y="3706342"/>
            <a:ext cx="1633817" cy="767894"/>
          </a:xfrm>
          <a:prstGeom prst="rect">
            <a:avLst/>
          </a:prstGeom>
        </p:spPr>
      </p:pic>
      <p:sp>
        <p:nvSpPr>
          <p:cNvPr id="8" name="TextBox 7"/>
          <p:cNvSpPr txBox="1"/>
          <p:nvPr/>
        </p:nvSpPr>
        <p:spPr>
          <a:xfrm>
            <a:off x="2181304" y="3256734"/>
            <a:ext cx="4816458" cy="483402"/>
          </a:xfrm>
          <a:prstGeom prst="rect">
            <a:avLst/>
          </a:prstGeom>
          <a:noFill/>
        </p:spPr>
        <p:txBody>
          <a:bodyPr wrap="square" rtlCol="0">
            <a:spAutoFit/>
          </a:bodyPr>
          <a:lstStyle/>
          <a:p>
            <a:pPr algn="ctr" defTabSz="342900">
              <a:lnSpc>
                <a:spcPct val="130000"/>
              </a:lnSpc>
            </a:pPr>
            <a:r>
              <a:rPr lang="en-US" sz="675" dirty="0">
                <a:solidFill>
                  <a:prstClr val="black"/>
                </a:solidFill>
                <a:latin typeface="Arial" panose="020B0604020202020204" pitchFamily="34" charset="0"/>
                <a:cs typeface="Arial" panose="020B0604020202020204" pitchFamily="34" charset="0"/>
              </a:rPr>
              <a:t>The </a:t>
            </a:r>
            <a:r>
              <a:rPr lang="en-US" sz="675" dirty="0" err="1">
                <a:solidFill>
                  <a:prstClr val="black"/>
                </a:solidFill>
                <a:latin typeface="Arial" panose="020B0604020202020204" pitchFamily="34" charset="0"/>
                <a:cs typeface="Arial" panose="020B0604020202020204" pitchFamily="34" charset="0"/>
              </a:rPr>
              <a:t>Canalway</a:t>
            </a:r>
            <a:r>
              <a:rPr lang="en-US" sz="675" dirty="0">
                <a:solidFill>
                  <a:prstClr val="black"/>
                </a:solidFill>
                <a:latin typeface="Arial" panose="020B0604020202020204" pitchFamily="34" charset="0"/>
                <a:cs typeface="Arial" panose="020B0604020202020204" pitchFamily="34" charset="0"/>
              </a:rPr>
              <a:t> Challenge and NYS </a:t>
            </a:r>
            <a:r>
              <a:rPr lang="en-US" sz="675" dirty="0" err="1">
                <a:solidFill>
                  <a:prstClr val="black"/>
                </a:solidFill>
                <a:latin typeface="Arial" panose="020B0604020202020204" pitchFamily="34" charset="0"/>
                <a:cs typeface="Arial" panose="020B0604020202020204" pitchFamily="34" charset="0"/>
              </a:rPr>
              <a:t>Canalway</a:t>
            </a:r>
            <a:r>
              <a:rPr lang="en-US" sz="675" dirty="0">
                <a:solidFill>
                  <a:prstClr val="black"/>
                </a:solidFill>
                <a:latin typeface="Arial" panose="020B0604020202020204" pitchFamily="34" charset="0"/>
                <a:cs typeface="Arial" panose="020B0604020202020204" pitchFamily="34" charset="0"/>
              </a:rPr>
              <a:t> Water Trail are funded in part by a grant from Market NY through I LOVE NY, New York State’s Division of Tourism, as part of the State’s Regional Economic Development Council Initiative. ® NYSDED</a:t>
            </a: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90312" y="3706341"/>
            <a:ext cx="1065091" cy="1157002"/>
          </a:xfrm>
          <a:prstGeom prst="rect">
            <a:avLst/>
          </a:prstGeom>
        </p:spPr>
      </p:pic>
    </p:spTree>
    <p:extLst>
      <p:ext uri="{BB962C8B-B14F-4D97-AF65-F5344CB8AC3E}">
        <p14:creationId xmlns:p14="http://schemas.microsoft.com/office/powerpoint/2010/main" val="1563254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59EE52-9F33-E64A-BF48-1359221987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0"/>
            <a:ext cx="7718042" cy="5143500"/>
          </a:xfrm>
          <a:prstGeom prst="rect">
            <a:avLst/>
          </a:prstGeom>
        </p:spPr>
      </p:pic>
      <p:sp>
        <p:nvSpPr>
          <p:cNvPr id="8" name="Content Placeholder 2">
            <a:extLst>
              <a:ext uri="{FF2B5EF4-FFF2-40B4-BE49-F238E27FC236}">
                <a16:creationId xmlns:a16="http://schemas.microsoft.com/office/drawing/2014/main" id="{AE4A1B12-0C86-5848-98CE-70D1D91207BD}"/>
              </a:ext>
            </a:extLst>
          </p:cNvPr>
          <p:cNvSpPr>
            <a:spLocks noGrp="1"/>
          </p:cNvSpPr>
          <p:nvPr>
            <p:ph idx="1"/>
          </p:nvPr>
        </p:nvSpPr>
        <p:spPr>
          <a:xfrm>
            <a:off x="1614488" y="3207544"/>
            <a:ext cx="5915025" cy="1935956"/>
          </a:xfrm>
        </p:spPr>
        <p:txBody>
          <a:bodyPr>
            <a:noAutofit/>
          </a:bodyPr>
          <a:lstStyle/>
          <a:p>
            <a:pPr marL="0" indent="0" algn="ctr">
              <a:lnSpc>
                <a:spcPct val="100000"/>
              </a:lnSpc>
              <a:buNone/>
            </a:pPr>
            <a:r>
              <a:rPr lang="en-US" sz="2400" b="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Discover all you can do along </a:t>
            </a:r>
          </a:p>
          <a:p>
            <a:pPr marL="0" indent="0" algn="ctr">
              <a:lnSpc>
                <a:spcPct val="100000"/>
              </a:lnSpc>
              <a:buNone/>
            </a:pPr>
            <a:r>
              <a:rPr lang="en-US" sz="2400" b="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New York’s canals!</a:t>
            </a:r>
          </a:p>
          <a:p>
            <a:pPr marL="0" indent="0" algn="ctr">
              <a:lnSpc>
                <a:spcPct val="100000"/>
              </a:lnSpc>
              <a:buNone/>
            </a:pPr>
            <a:r>
              <a:rPr lang="en-US" sz="2400" b="1" dirty="0">
                <a:solidFill>
                  <a:srgbClr val="F7A8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canalwaychallenge.org </a:t>
            </a:r>
          </a:p>
        </p:txBody>
      </p:sp>
      <p:pic>
        <p:nvPicPr>
          <p:cNvPr id="10" name="Picture 9">
            <a:extLst>
              <a:ext uri="{FF2B5EF4-FFF2-40B4-BE49-F238E27FC236}">
                <a16:creationId xmlns:a16="http://schemas.microsoft.com/office/drawing/2014/main" id="{62744216-241C-5748-BC0B-CF7C90C003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3853" y="-807932"/>
            <a:ext cx="6656294" cy="5143500"/>
          </a:xfrm>
          <a:prstGeom prst="rect">
            <a:avLst/>
          </a:prstGeom>
        </p:spPr>
      </p:pic>
    </p:spTree>
    <p:extLst>
      <p:ext uri="{BB962C8B-B14F-4D97-AF65-F5344CB8AC3E}">
        <p14:creationId xmlns:p14="http://schemas.microsoft.com/office/powerpoint/2010/main" val="786095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8412" y="1049900"/>
            <a:ext cx="2028801" cy="1420161"/>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3760" y="1739746"/>
            <a:ext cx="2028801" cy="1420161"/>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7489" y="2557963"/>
            <a:ext cx="2028801" cy="1420161"/>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63760" y="3376180"/>
            <a:ext cx="2028802" cy="1420161"/>
          </a:xfrm>
          <a:prstGeom prst="rect">
            <a:avLst/>
          </a:prstGeom>
        </p:spPr>
      </p:pic>
      <p:sp>
        <p:nvSpPr>
          <p:cNvPr id="8" name="Title 7"/>
          <p:cNvSpPr>
            <a:spLocks noGrp="1"/>
          </p:cNvSpPr>
          <p:nvPr>
            <p:ph type="title"/>
          </p:nvPr>
        </p:nvSpPr>
        <p:spPr>
          <a:xfrm>
            <a:off x="1143001" y="1"/>
            <a:ext cx="6913418" cy="839903"/>
          </a:xfrm>
          <a:solidFill>
            <a:srgbClr val="5CA2C3"/>
          </a:solidFill>
        </p:spPr>
        <p:txBody>
          <a:bodyPr>
            <a:normAutofit fontScale="90000"/>
          </a:bodyPr>
          <a:lstStyle/>
          <a:p>
            <a:pPr>
              <a:lnSpc>
                <a:spcPct val="100000"/>
              </a:lnSpc>
            </a:pPr>
            <a:r>
              <a:rPr lang="en-US" b="1" dirty="0">
                <a:latin typeface="Oswald" charset="0"/>
                <a:ea typeface="Oswald" charset="0"/>
                <a:cs typeface="Oswald" charset="0"/>
              </a:rPr>
              <a:t>  </a:t>
            </a:r>
            <a:r>
              <a:rPr lang="en-US" b="1" dirty="0">
                <a:solidFill>
                  <a:schemeClr val="bg1"/>
                </a:solidFill>
                <a:latin typeface="Oswald" charset="0"/>
                <a:ea typeface="Oswald" charset="0"/>
                <a:cs typeface="Oswald" charset="0"/>
              </a:rPr>
              <a:t>Choose your mileage and get moving!</a:t>
            </a:r>
          </a:p>
        </p:txBody>
      </p:sp>
      <p:sp>
        <p:nvSpPr>
          <p:cNvPr id="2" name="Content Placeholder 1"/>
          <p:cNvSpPr>
            <a:spLocks noGrp="1"/>
          </p:cNvSpPr>
          <p:nvPr>
            <p:ph idx="4294967295"/>
          </p:nvPr>
        </p:nvSpPr>
        <p:spPr>
          <a:xfrm>
            <a:off x="1309255" y="1187605"/>
            <a:ext cx="2480072" cy="3693702"/>
          </a:xfrm>
        </p:spPr>
        <p:txBody>
          <a:bodyPr>
            <a:normAutofit/>
          </a:bodyPr>
          <a:lstStyle/>
          <a:p>
            <a:pPr marL="385763" indent="-385763">
              <a:lnSpc>
                <a:spcPct val="110000"/>
              </a:lnSpc>
              <a:spcBef>
                <a:spcPts val="450"/>
              </a:spcBef>
              <a:spcAft>
                <a:spcPts val="1350"/>
              </a:spcAft>
              <a:buAutoNum type="arabicPeriod"/>
            </a:pPr>
            <a:r>
              <a:rPr lang="en-US" sz="1650" b="1" dirty="0">
                <a:latin typeface="Arial" panose="020B0604020202020204" pitchFamily="34" charset="0"/>
                <a:cs typeface="Arial" panose="020B0604020202020204" pitchFamily="34" charset="0"/>
              </a:rPr>
              <a:t>Register online</a:t>
            </a:r>
            <a:br>
              <a:rPr lang="en-US" sz="1650" dirty="0">
                <a:latin typeface="Arial" panose="020B0604020202020204" pitchFamily="34" charset="0"/>
                <a:cs typeface="Arial" panose="020B0604020202020204" pitchFamily="34" charset="0"/>
              </a:rPr>
            </a:br>
            <a:r>
              <a:rPr lang="en-US" sz="1650" dirty="0">
                <a:latin typeface="Arial" panose="020B0604020202020204" pitchFamily="34" charset="0"/>
                <a:cs typeface="Arial" panose="020B0604020202020204" pitchFamily="34" charset="0"/>
              </a:rPr>
              <a:t>and choose your mileage goal.</a:t>
            </a:r>
          </a:p>
          <a:p>
            <a:pPr marL="385763" indent="-385763">
              <a:lnSpc>
                <a:spcPct val="110000"/>
              </a:lnSpc>
              <a:spcBef>
                <a:spcPts val="450"/>
              </a:spcBef>
              <a:spcAft>
                <a:spcPts val="1350"/>
              </a:spcAft>
              <a:buAutoNum type="arabicPeriod"/>
            </a:pPr>
            <a:r>
              <a:rPr lang="en-US" sz="1650" b="1" dirty="0">
                <a:latin typeface="Arial" panose="020B0604020202020204" pitchFamily="34" charset="0"/>
                <a:cs typeface="Arial" panose="020B0604020202020204" pitchFamily="34" charset="0"/>
              </a:rPr>
              <a:t>Track your miles </a:t>
            </a:r>
            <a:br>
              <a:rPr lang="en-US" sz="1650" b="1" dirty="0">
                <a:latin typeface="Arial" panose="020B0604020202020204" pitchFamily="34" charset="0"/>
                <a:cs typeface="Arial" panose="020B0604020202020204" pitchFamily="34" charset="0"/>
              </a:rPr>
            </a:br>
            <a:r>
              <a:rPr lang="en-US" sz="1650" dirty="0">
                <a:latin typeface="Arial" panose="020B0604020202020204" pitchFamily="34" charset="0"/>
                <a:cs typeface="Arial" panose="020B0604020202020204" pitchFamily="34" charset="0"/>
              </a:rPr>
              <a:t>on </a:t>
            </a:r>
            <a:r>
              <a:rPr lang="en-US" sz="1650" dirty="0" err="1">
                <a:latin typeface="Arial" panose="020B0604020202020204" pitchFamily="34" charset="0"/>
                <a:cs typeface="Arial" panose="020B0604020202020204" pitchFamily="34" charset="0"/>
              </a:rPr>
              <a:t>Canalway</a:t>
            </a:r>
            <a:r>
              <a:rPr lang="en-US" sz="1650" dirty="0">
                <a:latin typeface="Arial" panose="020B0604020202020204" pitchFamily="34" charset="0"/>
                <a:cs typeface="Arial" panose="020B0604020202020204" pitchFamily="34" charset="0"/>
              </a:rPr>
              <a:t> Trails.</a:t>
            </a:r>
          </a:p>
          <a:p>
            <a:pPr marL="385763" indent="-385763">
              <a:lnSpc>
                <a:spcPct val="110000"/>
              </a:lnSpc>
              <a:spcBef>
                <a:spcPts val="450"/>
              </a:spcBef>
              <a:spcAft>
                <a:spcPts val="1350"/>
              </a:spcAft>
              <a:buAutoNum type="arabicPeriod"/>
            </a:pPr>
            <a:r>
              <a:rPr lang="en-US" sz="1650" b="1" dirty="0">
                <a:latin typeface="Arial" panose="020B0604020202020204" pitchFamily="34" charset="0"/>
                <a:cs typeface="Arial" panose="020B0604020202020204" pitchFamily="34" charset="0"/>
              </a:rPr>
              <a:t>Upload your photo finish </a:t>
            </a:r>
            <a:r>
              <a:rPr lang="en-US" sz="1650" dirty="0">
                <a:latin typeface="Arial" panose="020B0604020202020204" pitchFamily="34" charset="0"/>
                <a:cs typeface="Arial" panose="020B0604020202020204" pitchFamily="34" charset="0"/>
              </a:rPr>
              <a:t>to earn your certificate &amp; badge.</a:t>
            </a:r>
            <a:br>
              <a:rPr lang="en-US" sz="1650" dirty="0">
                <a:latin typeface="Arial" panose="020B0604020202020204" pitchFamily="34" charset="0"/>
                <a:cs typeface="Arial" panose="020B0604020202020204" pitchFamily="34" charset="0"/>
              </a:rPr>
            </a:br>
            <a:br>
              <a:rPr lang="en-US" sz="1650" dirty="0">
                <a:latin typeface="Arial" panose="020B0604020202020204" pitchFamily="34" charset="0"/>
                <a:cs typeface="Arial" panose="020B0604020202020204" pitchFamily="34" charset="0"/>
              </a:rPr>
            </a:br>
            <a:r>
              <a:rPr lang="en-US" sz="1650" dirty="0">
                <a:latin typeface="Arial" panose="020B0604020202020204" pitchFamily="34" charset="0"/>
                <a:cs typeface="Arial" panose="020B0604020202020204" pitchFamily="34" charset="0"/>
              </a:rPr>
              <a:t>#</a:t>
            </a:r>
            <a:r>
              <a:rPr lang="en-US" sz="1650" dirty="0" err="1">
                <a:latin typeface="Arial" panose="020B0604020202020204" pitchFamily="34" charset="0"/>
                <a:cs typeface="Arial" panose="020B0604020202020204" pitchFamily="34" charset="0"/>
              </a:rPr>
              <a:t>canalwaychallenge</a:t>
            </a:r>
            <a:endParaRPr lang="en-US" sz="16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10762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0841" y="1048215"/>
            <a:ext cx="2639342" cy="4095285"/>
          </a:xfrm>
        </p:spPr>
        <p:txBody>
          <a:bodyPr>
            <a:normAutofit fontScale="77500" lnSpcReduction="20000"/>
          </a:bodyPr>
          <a:lstStyle/>
          <a:p>
            <a:pPr lvl="1">
              <a:lnSpc>
                <a:spcPct val="100000"/>
              </a:lnSpc>
              <a:spcBef>
                <a:spcPts val="900"/>
              </a:spcBef>
              <a:spcAft>
                <a:spcPts val="900"/>
              </a:spcAft>
            </a:pPr>
            <a:r>
              <a:rPr lang="en-US" sz="1950" dirty="0">
                <a:latin typeface="Arial" panose="020B0604020202020204" pitchFamily="34" charset="0"/>
                <a:cs typeface="Arial" panose="020B0604020202020204" pitchFamily="34" charset="0"/>
              </a:rPr>
              <a:t>Accessible</a:t>
            </a:r>
          </a:p>
          <a:p>
            <a:pPr lvl="1">
              <a:lnSpc>
                <a:spcPct val="100000"/>
              </a:lnSpc>
              <a:spcBef>
                <a:spcPts val="900"/>
              </a:spcBef>
              <a:spcAft>
                <a:spcPts val="900"/>
              </a:spcAft>
            </a:pPr>
            <a:r>
              <a:rPr lang="en-US" sz="1950" dirty="0">
                <a:latin typeface="Arial" panose="020B0604020202020204" pitchFamily="34" charset="0"/>
                <a:cs typeface="Arial" panose="020B0604020202020204" pitchFamily="34" charset="0"/>
              </a:rPr>
              <a:t>Off road, </a:t>
            </a:r>
            <a:br>
              <a:rPr lang="en-US" sz="1950" dirty="0">
                <a:latin typeface="Arial" panose="020B0604020202020204" pitchFamily="34" charset="0"/>
                <a:cs typeface="Arial" panose="020B0604020202020204" pitchFamily="34" charset="0"/>
              </a:rPr>
            </a:br>
            <a:r>
              <a:rPr lang="en-US" sz="1950" dirty="0">
                <a:latin typeface="Arial" panose="020B0604020202020204" pitchFamily="34" charset="0"/>
                <a:cs typeface="Arial" panose="020B0604020202020204" pitchFamily="34" charset="0"/>
              </a:rPr>
              <a:t>mainly level cycling</a:t>
            </a:r>
          </a:p>
          <a:p>
            <a:pPr lvl="1">
              <a:lnSpc>
                <a:spcPct val="100000"/>
              </a:lnSpc>
              <a:spcBef>
                <a:spcPts val="900"/>
              </a:spcBef>
              <a:spcAft>
                <a:spcPts val="900"/>
              </a:spcAft>
            </a:pPr>
            <a:r>
              <a:rPr lang="en-US" sz="1950" dirty="0">
                <a:latin typeface="Arial" panose="020B0604020202020204" pitchFamily="34" charset="0"/>
                <a:cs typeface="Arial" panose="020B0604020202020204" pitchFamily="34" charset="0"/>
              </a:rPr>
              <a:t>Calm water</a:t>
            </a:r>
          </a:p>
          <a:p>
            <a:pPr lvl="1">
              <a:lnSpc>
                <a:spcPct val="100000"/>
              </a:lnSpc>
              <a:spcBef>
                <a:spcPts val="900"/>
              </a:spcBef>
              <a:spcAft>
                <a:spcPts val="900"/>
              </a:spcAft>
            </a:pPr>
            <a:r>
              <a:rPr lang="en-US" sz="1950" dirty="0">
                <a:latin typeface="Arial" panose="020B0604020202020204" pitchFamily="34" charset="0"/>
                <a:cs typeface="Arial" panose="020B0604020202020204" pitchFamily="34" charset="0"/>
              </a:rPr>
              <a:t>Regional variation</a:t>
            </a:r>
          </a:p>
          <a:p>
            <a:pPr lvl="1">
              <a:lnSpc>
                <a:spcPct val="100000"/>
              </a:lnSpc>
              <a:spcBef>
                <a:spcPts val="900"/>
              </a:spcBef>
              <a:spcAft>
                <a:spcPts val="900"/>
              </a:spcAft>
            </a:pPr>
            <a:r>
              <a:rPr lang="en-US" sz="1950" dirty="0">
                <a:latin typeface="Arial" panose="020B0604020202020204" pitchFamily="34" charset="0"/>
                <a:cs typeface="Arial" panose="020B0604020202020204" pitchFamily="34" charset="0"/>
              </a:rPr>
              <a:t>Excellent resources: bike tours &amp; paddling rentals</a:t>
            </a:r>
          </a:p>
          <a:p>
            <a:pPr lvl="1">
              <a:lnSpc>
                <a:spcPct val="100000"/>
              </a:lnSpc>
              <a:spcBef>
                <a:spcPts val="900"/>
              </a:spcBef>
              <a:spcAft>
                <a:spcPts val="900"/>
              </a:spcAft>
            </a:pPr>
            <a:r>
              <a:rPr lang="en-US" sz="1950" dirty="0">
                <a:latin typeface="Arial" panose="020B0604020202020204" pitchFamily="34" charset="0"/>
                <a:cs typeface="Arial" panose="020B0604020202020204" pitchFamily="34" charset="0"/>
              </a:rPr>
              <a:t>Organized events</a:t>
            </a:r>
          </a:p>
          <a:p>
            <a:pPr lvl="1">
              <a:lnSpc>
                <a:spcPct val="100000"/>
              </a:lnSpc>
              <a:spcBef>
                <a:spcPts val="900"/>
              </a:spcBef>
              <a:spcAft>
                <a:spcPts val="900"/>
              </a:spcAft>
            </a:pPr>
            <a:r>
              <a:rPr lang="en-US" sz="1950" dirty="0">
                <a:latin typeface="Arial" panose="020B0604020202020204" pitchFamily="34" charset="0"/>
                <a:cs typeface="Arial" panose="020B0604020202020204" pitchFamily="34" charset="0"/>
              </a:rPr>
              <a:t>Empire State Trail &amp; Empire State Water Trail</a:t>
            </a:r>
          </a:p>
          <a:p>
            <a:endParaRPr lang="en-US" dirty="0">
              <a:latin typeface="12 Frutiger* 45 Light   02103" pitchFamily="2"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6035" y="548279"/>
            <a:ext cx="4104965" cy="273664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6035" y="2866701"/>
            <a:ext cx="4144092" cy="2328980"/>
          </a:xfrm>
          <a:prstGeom prst="rect">
            <a:avLst/>
          </a:prstGeom>
        </p:spPr>
      </p:pic>
      <p:sp>
        <p:nvSpPr>
          <p:cNvPr id="8" name="Title 7"/>
          <p:cNvSpPr txBox="1">
            <a:spLocks/>
          </p:cNvSpPr>
          <p:nvPr/>
        </p:nvSpPr>
        <p:spPr>
          <a:xfrm>
            <a:off x="1143001" y="1"/>
            <a:ext cx="6858000" cy="839903"/>
          </a:xfrm>
          <a:prstGeom prst="rect">
            <a:avLst/>
          </a:prstGeom>
          <a:solidFill>
            <a:srgbClr val="5CA2C3"/>
          </a:solidFill>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pPr>
            <a:r>
              <a:rPr lang="en-US" sz="3300" b="1" dirty="0">
                <a:solidFill>
                  <a:prstClr val="black"/>
                </a:solidFill>
                <a:latin typeface="Oswald" charset="0"/>
                <a:ea typeface="Oswald" charset="0"/>
                <a:cs typeface="Oswald" charset="0"/>
              </a:rPr>
              <a:t>  </a:t>
            </a:r>
            <a:r>
              <a:rPr lang="en-US" sz="3300" b="1" dirty="0">
                <a:solidFill>
                  <a:prstClr val="white"/>
                </a:solidFill>
                <a:latin typeface="Oswald" charset="0"/>
                <a:ea typeface="Oswald" charset="0"/>
                <a:cs typeface="Oswald" charset="0"/>
              </a:rPr>
              <a:t>Can Do &amp; Must Do!</a:t>
            </a:r>
          </a:p>
        </p:txBody>
      </p:sp>
    </p:spTree>
    <p:extLst>
      <p:ext uri="{BB962C8B-B14F-4D97-AF65-F5344CB8AC3E}">
        <p14:creationId xmlns:p14="http://schemas.microsoft.com/office/powerpoint/2010/main" val="3888139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651" y="0"/>
            <a:ext cx="7911581" cy="5815013"/>
          </a:xfrm>
          <a:prstGeom prst="rect">
            <a:avLst/>
          </a:prstGeom>
        </p:spPr>
      </p:pic>
      <p:sp>
        <p:nvSpPr>
          <p:cNvPr id="4" name="Title 7"/>
          <p:cNvSpPr txBox="1">
            <a:spLocks/>
          </p:cNvSpPr>
          <p:nvPr/>
        </p:nvSpPr>
        <p:spPr>
          <a:xfrm>
            <a:off x="1122652" y="-58339"/>
            <a:ext cx="6913418" cy="839903"/>
          </a:xfrm>
          <a:prstGeom prst="rect">
            <a:avLst/>
          </a:prstGeom>
          <a:solidFill>
            <a:srgbClr val="5CA2C3"/>
          </a:solidFill>
          <a:ln>
            <a:solidFill>
              <a:schemeClr val="accent1"/>
            </a:solidFill>
          </a:ln>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lnSpc>
                <a:spcPct val="100000"/>
              </a:lnSpc>
            </a:pPr>
            <a:r>
              <a:rPr lang="en-US" sz="3300" b="1" dirty="0">
                <a:solidFill>
                  <a:prstClr val="black"/>
                </a:solidFill>
                <a:latin typeface="Oswald" charset="0"/>
                <a:ea typeface="Oswald" charset="0"/>
                <a:cs typeface="Oswald" charset="0"/>
              </a:rPr>
              <a:t>  </a:t>
            </a:r>
            <a:r>
              <a:rPr lang="en-US" sz="3300" b="1" dirty="0">
                <a:solidFill>
                  <a:prstClr val="white"/>
                </a:solidFill>
                <a:latin typeface="Oswald" charset="0"/>
                <a:ea typeface="Oswald" charset="0"/>
                <a:cs typeface="Oswald" charset="0"/>
              </a:rPr>
              <a:t>Rack up the Regions</a:t>
            </a:r>
          </a:p>
        </p:txBody>
      </p:sp>
      <p:sp>
        <p:nvSpPr>
          <p:cNvPr id="11" name="TextBox 10"/>
          <p:cNvSpPr txBox="1"/>
          <p:nvPr/>
        </p:nvSpPr>
        <p:spPr>
          <a:xfrm>
            <a:off x="1043420" y="981589"/>
            <a:ext cx="6992650" cy="611706"/>
          </a:xfrm>
          <a:prstGeom prst="rect">
            <a:avLst/>
          </a:prstGeom>
          <a:solidFill>
            <a:schemeClr val="bg1">
              <a:alpha val="0"/>
            </a:schemeClr>
          </a:solidFill>
        </p:spPr>
        <p:txBody>
          <a:bodyPr wrap="square" rtlCol="0">
            <a:spAutoFit/>
          </a:bodyPr>
          <a:lstStyle/>
          <a:p>
            <a:pPr algn="ctr" defTabSz="342900"/>
            <a:r>
              <a:rPr lang="en-US" sz="1125" b="1" dirty="0">
                <a:solidFill>
                  <a:prstClr val="black"/>
                </a:solidFill>
                <a:latin typeface="Arial" panose="020B0604020202020204" pitchFamily="34" charset="0"/>
                <a:ea typeface="12 Frutiger* 45 Light   02103" charset="0"/>
                <a:cs typeface="Arial" panose="020B0604020202020204" pitchFamily="34" charset="0"/>
              </a:rPr>
              <a:t>Buffalo to Rochester </a:t>
            </a:r>
            <a:r>
              <a:rPr lang="en-US" sz="1125" b="1" dirty="0">
                <a:solidFill>
                  <a:srgbClr val="F7A800"/>
                </a:solidFill>
                <a:latin typeface="Arial" panose="020B0604020202020204" pitchFamily="34" charset="0"/>
                <a:ea typeface="12 Frutiger* 45 Light   02103" charset="0"/>
                <a:cs typeface="Arial" panose="020B0604020202020204" pitchFamily="34" charset="0"/>
              </a:rPr>
              <a:t>●</a:t>
            </a:r>
            <a:r>
              <a:rPr lang="en-US" sz="1125" b="1" dirty="0">
                <a:solidFill>
                  <a:prstClr val="black"/>
                </a:solidFill>
                <a:latin typeface="Arial" panose="020B0604020202020204" pitchFamily="34" charset="0"/>
                <a:ea typeface="12 Frutiger* 45 Light   02103" charset="0"/>
                <a:cs typeface="Arial" panose="020B0604020202020204" pitchFamily="34" charset="0"/>
              </a:rPr>
              <a:t> Rochester to Syracuse </a:t>
            </a:r>
            <a:r>
              <a:rPr lang="en-US" sz="1125" b="1" dirty="0">
                <a:solidFill>
                  <a:srgbClr val="F7A800"/>
                </a:solidFill>
                <a:latin typeface="Arial" panose="020B0604020202020204" pitchFamily="34" charset="0"/>
                <a:ea typeface="12 Frutiger* 45 Light   02103" charset="0"/>
                <a:cs typeface="Arial" panose="020B0604020202020204" pitchFamily="34" charset="0"/>
              </a:rPr>
              <a:t>●</a:t>
            </a:r>
            <a:r>
              <a:rPr lang="en-US" sz="1125" b="1" dirty="0">
                <a:solidFill>
                  <a:prstClr val="black"/>
                </a:solidFill>
                <a:latin typeface="Arial" panose="020B0604020202020204" pitchFamily="34" charset="0"/>
                <a:ea typeface="12 Frutiger* 45 Light   02103" charset="0"/>
                <a:cs typeface="Arial" panose="020B0604020202020204" pitchFamily="34" charset="0"/>
              </a:rPr>
              <a:t> Syracuse to Little Falls </a:t>
            </a:r>
            <a:r>
              <a:rPr lang="en-US" sz="1125" b="1" dirty="0">
                <a:solidFill>
                  <a:srgbClr val="F7A800"/>
                </a:solidFill>
                <a:latin typeface="Arial" panose="020B0604020202020204" pitchFamily="34" charset="0"/>
                <a:ea typeface="12 Frutiger* 45 Light   02103" charset="0"/>
                <a:cs typeface="Arial" panose="020B0604020202020204" pitchFamily="34" charset="0"/>
              </a:rPr>
              <a:t>●</a:t>
            </a:r>
            <a:r>
              <a:rPr lang="en-US" sz="1125" b="1" dirty="0">
                <a:solidFill>
                  <a:prstClr val="black"/>
                </a:solidFill>
                <a:latin typeface="Arial" panose="020B0604020202020204" pitchFamily="34" charset="0"/>
                <a:ea typeface="12 Frutiger* 45 Light   02103" charset="0"/>
                <a:cs typeface="Arial" panose="020B0604020202020204" pitchFamily="34" charset="0"/>
              </a:rPr>
              <a:t> Little Falls to Albany</a:t>
            </a:r>
          </a:p>
          <a:p>
            <a:pPr algn="ctr" defTabSz="342900"/>
            <a:br>
              <a:rPr lang="en-US" sz="1125" b="1" dirty="0">
                <a:solidFill>
                  <a:prstClr val="black"/>
                </a:solidFill>
                <a:latin typeface="Arial" panose="020B0604020202020204" pitchFamily="34" charset="0"/>
                <a:ea typeface="12 Frutiger* 45 Light   02103" charset="0"/>
                <a:cs typeface="Arial" panose="020B0604020202020204" pitchFamily="34" charset="0"/>
              </a:rPr>
            </a:br>
            <a:r>
              <a:rPr lang="en-US" sz="1125" b="1" dirty="0">
                <a:solidFill>
                  <a:prstClr val="black"/>
                </a:solidFill>
                <a:latin typeface="Arial" panose="020B0604020202020204" pitchFamily="34" charset="0"/>
                <a:ea typeface="12 Frutiger* 45 Light   02103" charset="0"/>
                <a:cs typeface="Arial" panose="020B0604020202020204" pitchFamily="34" charset="0"/>
              </a:rPr>
              <a:t>Also includes: Champlain Canal </a:t>
            </a:r>
            <a:r>
              <a:rPr lang="en-US" sz="1125" b="1" dirty="0">
                <a:solidFill>
                  <a:srgbClr val="F7A800"/>
                </a:solidFill>
                <a:latin typeface="Arial" panose="020B0604020202020204" pitchFamily="34" charset="0"/>
                <a:ea typeface="12 Frutiger* 45 Light   02103" charset="0"/>
                <a:cs typeface="Arial" panose="020B0604020202020204" pitchFamily="34" charset="0"/>
              </a:rPr>
              <a:t>●</a:t>
            </a:r>
            <a:r>
              <a:rPr lang="en-US" sz="1125" b="1" dirty="0">
                <a:solidFill>
                  <a:prstClr val="black"/>
                </a:solidFill>
                <a:latin typeface="Arial" panose="020B0604020202020204" pitchFamily="34" charset="0"/>
                <a:ea typeface="12 Frutiger* 45 Light   02103" charset="0"/>
                <a:cs typeface="Arial" panose="020B0604020202020204" pitchFamily="34" charset="0"/>
              </a:rPr>
              <a:t> Cayuga-Seneca Canal </a:t>
            </a:r>
            <a:r>
              <a:rPr lang="en-US" sz="1125" b="1" dirty="0">
                <a:solidFill>
                  <a:srgbClr val="F7A800"/>
                </a:solidFill>
                <a:latin typeface="Arial" panose="020B0604020202020204" pitchFamily="34" charset="0"/>
                <a:ea typeface="12 Frutiger* 45 Light   02103" charset="0"/>
                <a:cs typeface="Arial" panose="020B0604020202020204" pitchFamily="34" charset="0"/>
              </a:rPr>
              <a:t>●</a:t>
            </a:r>
            <a:r>
              <a:rPr lang="en-US" sz="1125" b="1" dirty="0">
                <a:solidFill>
                  <a:prstClr val="black"/>
                </a:solidFill>
                <a:latin typeface="Arial" panose="020B0604020202020204" pitchFamily="34" charset="0"/>
                <a:ea typeface="12 Frutiger* 45 Light   02103" charset="0"/>
                <a:cs typeface="Arial" panose="020B0604020202020204" pitchFamily="34" charset="0"/>
              </a:rPr>
              <a:t> Oswego Canal</a:t>
            </a:r>
          </a:p>
        </p:txBody>
      </p:sp>
    </p:spTree>
    <p:extLst>
      <p:ext uri="{BB962C8B-B14F-4D97-AF65-F5344CB8AC3E}">
        <p14:creationId xmlns:p14="http://schemas.microsoft.com/office/powerpoint/2010/main" val="1806748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5819" y="0"/>
            <a:ext cx="7158038" cy="5464969"/>
          </a:xfrm>
          <a:prstGeom prst="rect">
            <a:avLst/>
          </a:prstGeom>
          <a:solidFill>
            <a:srgbClr val="5D9BB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latin typeface="Calibri" panose="020F0502020204030204"/>
            </a:endParaRPr>
          </a:p>
        </p:txBody>
      </p:sp>
      <p:pic>
        <p:nvPicPr>
          <p:cNvPr id="4" name="Fun and Fitness 3..0_1">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849163" y="614363"/>
            <a:ext cx="7143912" cy="4018360"/>
          </a:xfrm>
        </p:spPr>
      </p:pic>
    </p:spTree>
    <p:extLst>
      <p:ext uri="{BB962C8B-B14F-4D97-AF65-F5344CB8AC3E}">
        <p14:creationId xmlns:p14="http://schemas.microsoft.com/office/powerpoint/2010/main" val="6971978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51" y="1873876"/>
            <a:ext cx="4984123" cy="1745624"/>
          </a:xfrm>
        </p:spPr>
        <p:txBody>
          <a:bodyPr>
            <a:noAutofit/>
          </a:bodyPr>
          <a:lstStyle/>
          <a:p>
            <a:pPr lvl="0"/>
            <a:r>
              <a:rPr lang="en-US" sz="3600" dirty="0"/>
              <a:t>DOS Division of Local Government Services Opportunities</a:t>
            </a:r>
          </a:p>
        </p:txBody>
      </p:sp>
      <p:sp>
        <p:nvSpPr>
          <p:cNvPr id="3" name="Text Placeholder 2"/>
          <p:cNvSpPr>
            <a:spLocks noGrp="1"/>
          </p:cNvSpPr>
          <p:nvPr>
            <p:ph type="body" idx="1"/>
          </p:nvPr>
        </p:nvSpPr>
        <p:spPr>
          <a:xfrm>
            <a:off x="457199" y="3597088"/>
            <a:ext cx="4241801" cy="788164"/>
          </a:xfrm>
        </p:spPr>
        <p:txBody>
          <a:bodyPr>
            <a:normAutofit/>
          </a:bodyPr>
          <a:lstStyle/>
          <a:p>
            <a:pPr lvl="0"/>
            <a:r>
              <a:rPr lang="en-US" dirty="0"/>
              <a:t>Carl Ublacker</a:t>
            </a:r>
          </a:p>
          <a:p>
            <a:pPr lvl="0"/>
            <a:r>
              <a:rPr lang="en-US" dirty="0"/>
              <a:t>Department of State</a:t>
            </a:r>
          </a:p>
        </p:txBody>
      </p:sp>
    </p:spTree>
    <p:extLst>
      <p:ext uri="{BB962C8B-B14F-4D97-AF65-F5344CB8AC3E}">
        <p14:creationId xmlns:p14="http://schemas.microsoft.com/office/powerpoint/2010/main" val="2282015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9233" y="1334297"/>
            <a:ext cx="8548577" cy="857250"/>
          </a:xfrm>
          <a:noFill/>
        </p:spPr>
        <p:txBody>
          <a:bodyPr/>
          <a:lstStyle/>
          <a:p>
            <a:r>
              <a:rPr lang="en-US" sz="3000" b="1" dirty="0">
                <a:solidFill>
                  <a:srgbClr val="002D73"/>
                </a:solidFill>
                <a:latin typeface="Arial" panose="020B0604020202020204" pitchFamily="34" charset="0"/>
                <a:cs typeface="Arial" panose="020B0604020202020204" pitchFamily="34" charset="0"/>
              </a:rPr>
              <a:t>Department of State </a:t>
            </a:r>
            <a:br>
              <a:rPr lang="en-US" sz="3000" b="1" dirty="0">
                <a:solidFill>
                  <a:srgbClr val="002D73"/>
                </a:solidFill>
                <a:latin typeface="Arial" panose="020B0604020202020204" pitchFamily="34" charset="0"/>
                <a:cs typeface="Arial" panose="020B0604020202020204" pitchFamily="34" charset="0"/>
              </a:rPr>
            </a:br>
            <a:r>
              <a:rPr lang="en-US" sz="3000" b="1" dirty="0">
                <a:solidFill>
                  <a:srgbClr val="002D73"/>
                </a:solidFill>
                <a:latin typeface="Arial" panose="020B0604020202020204" pitchFamily="34" charset="0"/>
                <a:cs typeface="Arial" panose="020B0604020202020204" pitchFamily="34" charset="0"/>
              </a:rPr>
              <a:t>Funding Opportunities for Local Governments </a:t>
            </a:r>
            <a:br>
              <a:rPr lang="en-US" sz="3000" dirty="0">
                <a:solidFill>
                  <a:srgbClr val="002D73"/>
                </a:solidFill>
                <a:latin typeface="Arial" panose="020B0604020202020204" pitchFamily="34" charset="0"/>
                <a:cs typeface="Arial" panose="020B0604020202020204" pitchFamily="34" charset="0"/>
              </a:rPr>
            </a:br>
            <a:br>
              <a:rPr lang="en-US" sz="3000" dirty="0">
                <a:solidFill>
                  <a:srgbClr val="646569"/>
                </a:solidFill>
                <a:latin typeface="Arial" panose="020B0604020202020204" pitchFamily="34" charset="0"/>
                <a:cs typeface="Arial" panose="020B0604020202020204" pitchFamily="34" charset="0"/>
              </a:rPr>
            </a:br>
            <a:r>
              <a:rPr lang="en-US" sz="3000" dirty="0">
                <a:solidFill>
                  <a:srgbClr val="646569"/>
                </a:solidFill>
                <a:latin typeface="Arial" panose="020B0604020202020204" pitchFamily="34" charset="0"/>
                <a:cs typeface="Arial" panose="020B0604020202020204" pitchFamily="34" charset="0"/>
              </a:rPr>
              <a:t>Capital Region REDC</a:t>
            </a:r>
            <a:br>
              <a:rPr lang="en-US" sz="3000" dirty="0">
                <a:solidFill>
                  <a:srgbClr val="646569"/>
                </a:solidFill>
                <a:latin typeface="Arial" panose="020B0604020202020204" pitchFamily="34" charset="0"/>
                <a:cs typeface="Arial" panose="020B0604020202020204" pitchFamily="34" charset="0"/>
              </a:rPr>
            </a:br>
            <a:r>
              <a:rPr lang="en-US" sz="3000" dirty="0">
                <a:solidFill>
                  <a:srgbClr val="646569"/>
                </a:solidFill>
                <a:latin typeface="Arial" panose="020B0604020202020204" pitchFamily="34" charset="0"/>
                <a:cs typeface="Arial" panose="020B0604020202020204" pitchFamily="34" charset="0"/>
              </a:rPr>
              <a:t>Meeting June 5, 2019</a:t>
            </a:r>
          </a:p>
        </p:txBody>
      </p:sp>
      <p:sp>
        <p:nvSpPr>
          <p:cNvPr id="2" name="Slide Number Placeholder 1"/>
          <p:cNvSpPr>
            <a:spLocks noGrp="1"/>
          </p:cNvSpPr>
          <p:nvPr>
            <p:ph type="sldNum" sz="quarter" idx="12"/>
          </p:nvPr>
        </p:nvSpPr>
        <p:spPr/>
        <p:txBody>
          <a:bodyPr/>
          <a:lstStyle/>
          <a:p>
            <a:pPr defTabSz="685800"/>
            <a:fld id="{9ED0C4A4-644E-4637-AFEB-ABFC4AC35630}" type="slidenum">
              <a:rPr lang="en-US">
                <a:solidFill>
                  <a:prstClr val="black">
                    <a:tint val="75000"/>
                  </a:prstClr>
                </a:solidFill>
                <a:latin typeface="Calibri"/>
              </a:rPr>
              <a:pPr defTabSz="685800"/>
              <a:t>67</a:t>
            </a:fld>
            <a:endParaRPr lang="en-US" dirty="0">
              <a:solidFill>
                <a:prstClr val="black">
                  <a:tint val="75000"/>
                </a:prstClr>
              </a:solidFill>
              <a:latin typeface="Calibri"/>
            </a:endParaRPr>
          </a:p>
        </p:txBody>
      </p:sp>
    </p:spTree>
    <p:custDataLst>
      <p:tags r:id="rId1"/>
    </p:custDataLst>
    <p:extLst>
      <p:ext uri="{BB962C8B-B14F-4D97-AF65-F5344CB8AC3E}">
        <p14:creationId xmlns:p14="http://schemas.microsoft.com/office/powerpoint/2010/main" val="24814641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520" y="654325"/>
            <a:ext cx="8461612" cy="641161"/>
          </a:xfrm>
        </p:spPr>
        <p:txBody>
          <a:bodyPr>
            <a:noAutofit/>
          </a:bodyPr>
          <a:lstStyle/>
          <a:p>
            <a:r>
              <a:rPr lang="en-US" sz="3300" b="1" dirty="0">
                <a:solidFill>
                  <a:schemeClr val="accent1">
                    <a:lumMod val="50000"/>
                  </a:schemeClr>
                </a:solidFill>
                <a:latin typeface="Arial" panose="020B0604020202020204" pitchFamily="34" charset="0"/>
                <a:cs typeface="Arial" panose="020B0604020202020204" pitchFamily="34" charset="0"/>
              </a:rPr>
              <a:t>Local Government Funding Programs</a:t>
            </a:r>
          </a:p>
        </p:txBody>
      </p:sp>
      <p:sp>
        <p:nvSpPr>
          <p:cNvPr id="3" name="Content Placeholder 2"/>
          <p:cNvSpPr>
            <a:spLocks noGrp="1"/>
          </p:cNvSpPr>
          <p:nvPr>
            <p:ph idx="1"/>
          </p:nvPr>
        </p:nvSpPr>
        <p:spPr>
          <a:xfrm>
            <a:off x="579613" y="1602858"/>
            <a:ext cx="7538345" cy="2565737"/>
          </a:xfrm>
        </p:spPr>
        <p:txBody>
          <a:bodyPr>
            <a:normAutofit fontScale="40000" lnSpcReduction="20000"/>
          </a:bodyPr>
          <a:lstStyle/>
          <a:p>
            <a:pPr>
              <a:spcAft>
                <a:spcPts val="600"/>
              </a:spcAft>
            </a:pPr>
            <a:r>
              <a:rPr lang="en-US" sz="5250" dirty="0">
                <a:solidFill>
                  <a:srgbClr val="646569"/>
                </a:solidFill>
              </a:rPr>
              <a:t>CFA Program</a:t>
            </a:r>
          </a:p>
          <a:p>
            <a:pPr lvl="1">
              <a:spcAft>
                <a:spcPts val="600"/>
              </a:spcAft>
            </a:pPr>
            <a:r>
              <a:rPr lang="en-US" sz="3424" dirty="0">
                <a:solidFill>
                  <a:srgbClr val="646569"/>
                </a:solidFill>
              </a:rPr>
              <a:t>Local Government Efficiency Grant (LGEG)</a:t>
            </a:r>
          </a:p>
          <a:p>
            <a:pPr>
              <a:spcAft>
                <a:spcPts val="600"/>
              </a:spcAft>
            </a:pPr>
            <a:r>
              <a:rPr lang="en-US" sz="5250" dirty="0">
                <a:solidFill>
                  <a:srgbClr val="646569"/>
                </a:solidFill>
              </a:rPr>
              <a:t>Non – CFA Programs</a:t>
            </a:r>
          </a:p>
          <a:p>
            <a:pPr lvl="1">
              <a:spcAft>
                <a:spcPts val="600"/>
              </a:spcAft>
            </a:pPr>
            <a:r>
              <a:rPr lang="en-US" sz="3424" dirty="0">
                <a:solidFill>
                  <a:srgbClr val="646569"/>
                </a:solidFill>
              </a:rPr>
              <a:t>Citizens Reorganization and Empowerment Grant (CREG)</a:t>
            </a:r>
          </a:p>
          <a:p>
            <a:pPr lvl="2">
              <a:spcAft>
                <a:spcPts val="600"/>
              </a:spcAft>
            </a:pPr>
            <a:r>
              <a:rPr lang="en-US" sz="3425" dirty="0">
                <a:solidFill>
                  <a:srgbClr val="646569"/>
                </a:solidFill>
              </a:rPr>
              <a:t>Citizens Reorganization and Empowerment Tax Credit (CETC)</a:t>
            </a:r>
          </a:p>
          <a:p>
            <a:pPr lvl="1">
              <a:spcAft>
                <a:spcPts val="600"/>
              </a:spcAft>
            </a:pPr>
            <a:r>
              <a:rPr lang="en-US" sz="3424" dirty="0">
                <a:solidFill>
                  <a:srgbClr val="646569"/>
                </a:solidFill>
              </a:rPr>
              <a:t>Municipal Restructuring Fund (MRF) </a:t>
            </a:r>
          </a:p>
          <a:p>
            <a:pPr lvl="1">
              <a:spcAft>
                <a:spcPts val="600"/>
              </a:spcAft>
            </a:pPr>
            <a:r>
              <a:rPr lang="en-US" sz="3424" dirty="0">
                <a:solidFill>
                  <a:srgbClr val="646569"/>
                </a:solidFill>
              </a:rPr>
              <a:t>Countywide Shared Services Initiative (CWSSI)</a:t>
            </a:r>
          </a:p>
          <a:p>
            <a:pPr lvl="1">
              <a:spcAft>
                <a:spcPts val="600"/>
              </a:spcAft>
            </a:pPr>
            <a:r>
              <a:rPr lang="en-US" sz="3424" dirty="0">
                <a:solidFill>
                  <a:srgbClr val="646569"/>
                </a:solidFill>
              </a:rPr>
              <a:t>Northern Border Regional Commission (NBRC) </a:t>
            </a:r>
          </a:p>
          <a:p>
            <a:pPr>
              <a:spcAft>
                <a:spcPts val="600"/>
              </a:spcAft>
            </a:pPr>
            <a:endParaRPr lang="en-US" sz="4350" dirty="0">
              <a:solidFill>
                <a:schemeClr val="tx1">
                  <a:lumMod val="50000"/>
                  <a:lumOff val="50000"/>
                </a:schemeClr>
              </a:solidFill>
            </a:endParaRPr>
          </a:p>
          <a:p>
            <a:pPr>
              <a:spcAft>
                <a:spcPts val="600"/>
              </a:spcAft>
            </a:pPr>
            <a:endParaRPr lang="en-US" sz="2850" dirty="0">
              <a:solidFill>
                <a:schemeClr val="accent1">
                  <a:lumMod val="50000"/>
                </a:schemeClr>
              </a:solidFill>
            </a:endParaRPr>
          </a:p>
          <a:p>
            <a:endParaRPr lang="en-US" sz="3375" dirty="0"/>
          </a:p>
        </p:txBody>
      </p:sp>
    </p:spTree>
    <p:extLst>
      <p:ext uri="{BB962C8B-B14F-4D97-AF65-F5344CB8AC3E}">
        <p14:creationId xmlns:p14="http://schemas.microsoft.com/office/powerpoint/2010/main" val="34293153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137" y="1809750"/>
            <a:ext cx="4788064" cy="1754326"/>
          </a:xfrm>
          <a:prstGeom prst="rect">
            <a:avLst/>
          </a:prstGeom>
          <a:noFill/>
          <a:ln>
            <a:noFill/>
          </a:ln>
        </p:spPr>
        <p:txBody>
          <a:bodyPr wrap="square" rtlCol="0">
            <a:spAutoFit/>
          </a:bodyPr>
          <a:lstStyle/>
          <a:p>
            <a:pPr defTabSz="685800">
              <a:defRPr/>
            </a:pPr>
            <a:r>
              <a:rPr lang="en-US" sz="3600" b="1" dirty="0">
                <a:solidFill>
                  <a:prstClr val="white"/>
                </a:solidFill>
                <a:latin typeface="Arial" panose="020B0604020202020204" pitchFamily="34" charset="0"/>
                <a:cs typeface="Arial" panose="020B0604020202020204" pitchFamily="34" charset="0"/>
              </a:rPr>
              <a:t>Local Government Efficiency and Shared Services </a:t>
            </a:r>
          </a:p>
        </p:txBody>
      </p:sp>
      <p:pic>
        <p:nvPicPr>
          <p:cNvPr id="4" name="Picture 3">
            <a:extLst>
              <a:ext uri="{FF2B5EF4-FFF2-40B4-BE49-F238E27FC236}">
                <a16:creationId xmlns:a16="http://schemas.microsoft.com/office/drawing/2014/main" id="{A2D549E3-0783-4B5D-86BE-F23F2EB079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990" y="899308"/>
            <a:ext cx="2508664" cy="3344885"/>
          </a:xfrm>
          <a:prstGeom prst="rect">
            <a:avLst/>
          </a:prstGeom>
        </p:spPr>
      </p:pic>
    </p:spTree>
    <p:extLst>
      <p:ext uri="{BB962C8B-B14F-4D97-AF65-F5344CB8AC3E}">
        <p14:creationId xmlns:p14="http://schemas.microsoft.com/office/powerpoint/2010/main" val="2476345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Consolidated Funding Application (CFA)</a:t>
            </a:r>
          </a:p>
        </p:txBody>
      </p:sp>
      <p:sp>
        <p:nvSpPr>
          <p:cNvPr id="4" name="TextBox 3"/>
          <p:cNvSpPr txBox="1"/>
          <p:nvPr/>
        </p:nvSpPr>
        <p:spPr>
          <a:xfrm>
            <a:off x="990827" y="1082875"/>
            <a:ext cx="7162346" cy="2905924"/>
          </a:xfrm>
          <a:prstGeom prst="rect">
            <a:avLst/>
          </a:prstGeom>
          <a:noFill/>
        </p:spPr>
        <p:txBody>
          <a:bodyPr wrap="square" rtlCol="0">
            <a:spAutoFit/>
          </a:bodyPr>
          <a:lstStyle/>
          <a:p>
            <a:pPr marL="274320" indent="-274320" defTabSz="684702">
              <a:spcBef>
                <a:spcPts val="960"/>
              </a:spcBef>
              <a:spcAft>
                <a:spcPts val="960"/>
              </a:spcAft>
              <a:buFont typeface="Arial" panose="020B0604020202020204" pitchFamily="34" charset="0"/>
              <a:buChar char="•"/>
            </a:pPr>
            <a:r>
              <a:rPr lang="en-US" sz="1600" dirty="0">
                <a:solidFill>
                  <a:prstClr val="white"/>
                </a:solidFill>
                <a:latin typeface="Arial"/>
                <a:cs typeface="Arial" panose="020B0604020202020204" pitchFamily="34" charset="0"/>
              </a:rPr>
              <a:t>Serves as a single point of entry for workforce development funding</a:t>
            </a:r>
          </a:p>
          <a:p>
            <a:pPr marL="274320" indent="-274320" defTabSz="684702">
              <a:spcBef>
                <a:spcPts val="960"/>
              </a:spcBef>
              <a:spcAft>
                <a:spcPts val="960"/>
              </a:spcAft>
              <a:buFont typeface="Arial" panose="020B0604020202020204" pitchFamily="34" charset="0"/>
              <a:buChar char="•"/>
            </a:pPr>
            <a:r>
              <a:rPr lang="en-US" sz="1600" dirty="0">
                <a:solidFill>
                  <a:prstClr val="white"/>
                </a:solidFill>
                <a:latin typeface="Arial"/>
                <a:cs typeface="Arial" panose="020B0604020202020204" pitchFamily="34" charset="0"/>
              </a:rPr>
              <a:t>Developed to streamline and expedite the application process for funding</a:t>
            </a:r>
          </a:p>
          <a:p>
            <a:pPr marL="274320" indent="-274320" defTabSz="684702">
              <a:spcBef>
                <a:spcPts val="960"/>
              </a:spcBef>
              <a:spcAft>
                <a:spcPts val="960"/>
              </a:spcAft>
              <a:buFont typeface="Arial" panose="020B0604020202020204" pitchFamily="34" charset="0"/>
              <a:buChar char="•"/>
            </a:pPr>
            <a:r>
              <a:rPr lang="en-US" sz="1600" dirty="0">
                <a:solidFill>
                  <a:prstClr val="white"/>
                </a:solidFill>
                <a:latin typeface="Arial"/>
                <a:cs typeface="Arial" panose="020B0604020202020204" pitchFamily="34" charset="0"/>
              </a:rPr>
              <a:t>Designed to ensure:</a:t>
            </a:r>
          </a:p>
          <a:p>
            <a:pPr marL="959022" lvl="2" indent="-274320" defTabSz="684702">
              <a:spcBef>
                <a:spcPts val="480"/>
              </a:spcBef>
              <a:spcAft>
                <a:spcPts val="480"/>
              </a:spcAft>
              <a:buFont typeface="Arial" panose="020B0604020202020204" pitchFamily="34" charset="0"/>
              <a:buChar char="•"/>
            </a:pPr>
            <a:r>
              <a:rPr lang="en-US" sz="1600" dirty="0">
                <a:solidFill>
                  <a:prstClr val="white"/>
                </a:solidFill>
                <a:latin typeface="Arial"/>
                <a:cs typeface="Arial" panose="020B0604020202020204" pitchFamily="34" charset="0"/>
              </a:rPr>
              <a:t>Less bureaucracy</a:t>
            </a:r>
          </a:p>
          <a:p>
            <a:pPr marL="959022" lvl="2" indent="-274320" defTabSz="684702">
              <a:spcBef>
                <a:spcPts val="480"/>
              </a:spcBef>
              <a:spcAft>
                <a:spcPts val="480"/>
              </a:spcAft>
              <a:buFont typeface="Arial" panose="020B0604020202020204" pitchFamily="34" charset="0"/>
              <a:buChar char="•"/>
            </a:pPr>
            <a:r>
              <a:rPr lang="en-US" sz="1600" dirty="0">
                <a:solidFill>
                  <a:prstClr val="white"/>
                </a:solidFill>
                <a:latin typeface="Arial"/>
                <a:cs typeface="Arial" panose="020B0604020202020204" pitchFamily="34" charset="0"/>
              </a:rPr>
              <a:t>Greater efficiencies</a:t>
            </a:r>
          </a:p>
          <a:p>
            <a:pPr marL="959022" lvl="2" indent="-274320" defTabSz="684702">
              <a:spcBef>
                <a:spcPts val="480"/>
              </a:spcBef>
              <a:spcAft>
                <a:spcPts val="480"/>
              </a:spcAft>
              <a:buFont typeface="Arial" panose="020B0604020202020204" pitchFamily="34" charset="0"/>
              <a:buChar char="•"/>
            </a:pPr>
            <a:r>
              <a:rPr lang="en-US" sz="1600" dirty="0">
                <a:solidFill>
                  <a:prstClr val="white"/>
                </a:solidFill>
                <a:latin typeface="Arial"/>
                <a:cs typeface="Arial" panose="020B0604020202020204" pitchFamily="34" charset="0"/>
              </a:rPr>
              <a:t>Improved community input </a:t>
            </a:r>
          </a:p>
          <a:p>
            <a:pPr marL="959022" lvl="2" indent="-274320" defTabSz="684702">
              <a:spcBef>
                <a:spcPts val="480"/>
              </a:spcBef>
              <a:spcAft>
                <a:spcPts val="480"/>
              </a:spcAft>
              <a:buFont typeface="Arial" panose="020B0604020202020204" pitchFamily="34" charset="0"/>
              <a:buChar char="•"/>
            </a:pPr>
            <a:r>
              <a:rPr lang="en-US" sz="1600" dirty="0">
                <a:solidFill>
                  <a:prstClr val="white"/>
                </a:solidFill>
                <a:latin typeface="Arial"/>
                <a:cs typeface="Arial" panose="020B0604020202020204" pitchFamily="34" charset="0"/>
              </a:rPr>
              <a:t>Enhanced partnerships</a:t>
            </a:r>
            <a:endParaRPr lang="en-US" sz="1600" b="1" dirty="0">
              <a:solidFill>
                <a:prstClr val="white"/>
              </a:solidFill>
              <a:latin typeface="Arial"/>
            </a:endParaRPr>
          </a:p>
        </p:txBody>
      </p:sp>
    </p:spTree>
    <p:extLst>
      <p:ext uri="{BB962C8B-B14F-4D97-AF65-F5344CB8AC3E}">
        <p14:creationId xmlns:p14="http://schemas.microsoft.com/office/powerpoint/2010/main" val="37955845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4294967295"/>
          </p:nvPr>
        </p:nvSpPr>
        <p:spPr>
          <a:xfrm>
            <a:off x="230264" y="1339641"/>
            <a:ext cx="8428693" cy="955718"/>
          </a:xfrm>
          <a:prstGeom prst="rect">
            <a:avLst/>
          </a:prstGeom>
          <a:noFill/>
        </p:spPr>
        <p:txBody>
          <a:bodyPr anchor="t"/>
          <a:lstStyle/>
          <a:p>
            <a:pPr marL="0" indent="0" algn="ctr">
              <a:buNone/>
            </a:pPr>
            <a:r>
              <a:rPr lang="en-US" altLang="en-US" dirty="0">
                <a:solidFill>
                  <a:srgbClr val="646569"/>
                </a:solidFill>
                <a:latin typeface="Arial"/>
                <a:cs typeface="Arial"/>
              </a:rPr>
              <a:t>Assist local governments develop and implement new opportunities for savings and modernize service delivery; inform local government officials and boards.</a:t>
            </a:r>
            <a:endParaRPr lang="en-US" altLang="en-US" dirty="0">
              <a:solidFill>
                <a:srgbClr val="646569"/>
              </a:solidFill>
            </a:endParaRPr>
          </a:p>
        </p:txBody>
      </p:sp>
      <p:sp>
        <p:nvSpPr>
          <p:cNvPr id="8" name="Title 1">
            <a:extLst>
              <a:ext uri="{FF2B5EF4-FFF2-40B4-BE49-F238E27FC236}">
                <a16:creationId xmlns:a16="http://schemas.microsoft.com/office/drawing/2014/main" id="{A4E65A59-E479-4A4E-99C7-AD0F413AAEBD}"/>
              </a:ext>
            </a:extLst>
          </p:cNvPr>
          <p:cNvSpPr txBox="1">
            <a:spLocks/>
          </p:cNvSpPr>
          <p:nvPr/>
        </p:nvSpPr>
        <p:spPr>
          <a:xfrm>
            <a:off x="213804" y="614421"/>
            <a:ext cx="8461612" cy="64116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685800"/>
            <a:r>
              <a:rPr lang="en-US" sz="3300" b="1" dirty="0">
                <a:solidFill>
                  <a:srgbClr val="4F81BD">
                    <a:lumMod val="50000"/>
                  </a:srgbClr>
                </a:solidFill>
                <a:latin typeface="Arial" panose="020B0604020202020204" pitchFamily="34" charset="0"/>
                <a:cs typeface="Arial" panose="020B0604020202020204" pitchFamily="34" charset="0"/>
              </a:rPr>
              <a:t>Program Mission   </a:t>
            </a:r>
          </a:p>
        </p:txBody>
      </p:sp>
      <p:pic>
        <p:nvPicPr>
          <p:cNvPr id="9" name="Picture 8" descr="lge_logo.jpg">
            <a:extLst>
              <a:ext uri="{FF2B5EF4-FFF2-40B4-BE49-F238E27FC236}">
                <a16:creationId xmlns:a16="http://schemas.microsoft.com/office/drawing/2014/main" id="{2603DDBE-D48A-4F10-9408-581968CE742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653" y="495421"/>
            <a:ext cx="636050" cy="48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8FE2657F-0182-4FB3-A6F7-0040E7A635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1019" y="2669179"/>
            <a:ext cx="2389667" cy="1792250"/>
          </a:xfrm>
          <a:prstGeom prst="rect">
            <a:avLst/>
          </a:prstGeom>
        </p:spPr>
      </p:pic>
      <p:pic>
        <p:nvPicPr>
          <p:cNvPr id="11" name="Picture 10">
            <a:extLst>
              <a:ext uri="{FF2B5EF4-FFF2-40B4-BE49-F238E27FC236}">
                <a16:creationId xmlns:a16="http://schemas.microsoft.com/office/drawing/2014/main" id="{07F7BDDB-55F7-475A-82CC-3BA8660DF8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1548" y="2669179"/>
            <a:ext cx="2513867" cy="1675911"/>
          </a:xfrm>
          <a:prstGeom prst="rect">
            <a:avLst/>
          </a:prstGeom>
        </p:spPr>
      </p:pic>
      <p:pic>
        <p:nvPicPr>
          <p:cNvPr id="13" name="Picture 12">
            <a:extLst>
              <a:ext uri="{FF2B5EF4-FFF2-40B4-BE49-F238E27FC236}">
                <a16:creationId xmlns:a16="http://schemas.microsoft.com/office/drawing/2014/main" id="{EB4CBAE1-0677-44BB-848E-D42CDB6AA2B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1084" y="2669179"/>
            <a:ext cx="2570066" cy="1927550"/>
          </a:xfrm>
          <a:prstGeom prst="rect">
            <a:avLst/>
          </a:prstGeom>
        </p:spPr>
      </p:pic>
    </p:spTree>
    <p:extLst>
      <p:ext uri="{BB962C8B-B14F-4D97-AF65-F5344CB8AC3E}">
        <p14:creationId xmlns:p14="http://schemas.microsoft.com/office/powerpoint/2010/main" val="2952668853"/>
      </p:ext>
    </p:extLst>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285875" y="514351"/>
            <a:ext cx="6515100" cy="600164"/>
          </a:xfrm>
          <a:prstGeom prst="rect">
            <a:avLst/>
          </a:prstGeom>
          <a:noFill/>
          <a:ln>
            <a:noFill/>
          </a:ln>
        </p:spPr>
        <p:txBody>
          <a:bodyPr wrap="square" rtlCol="0">
            <a:spAutoFit/>
          </a:bodyPr>
          <a:lstStyle/>
          <a:p>
            <a:pPr algn="ctr" defTabSz="685800" fontAlgn="base">
              <a:spcBef>
                <a:spcPct val="0"/>
              </a:spcBef>
              <a:spcAft>
                <a:spcPct val="0"/>
              </a:spcAft>
              <a:defRPr/>
            </a:pPr>
            <a:r>
              <a:rPr lang="en-US" sz="3300" b="1" dirty="0">
                <a:solidFill>
                  <a:srgbClr val="002D73"/>
                </a:solidFill>
                <a:latin typeface="Arial" panose="020B0604020202020204" pitchFamily="34" charset="0"/>
                <a:cs typeface="Arial" panose="020B0604020202020204" pitchFamily="34" charset="0"/>
              </a:rPr>
              <a:t>Shared Services</a:t>
            </a:r>
          </a:p>
        </p:txBody>
      </p:sp>
      <p:sp>
        <p:nvSpPr>
          <p:cNvPr id="12" name="TextBox 11"/>
          <p:cNvSpPr txBox="1"/>
          <p:nvPr/>
        </p:nvSpPr>
        <p:spPr>
          <a:xfrm>
            <a:off x="478465" y="1371600"/>
            <a:ext cx="7918598" cy="3046988"/>
          </a:xfrm>
          <a:prstGeom prst="rect">
            <a:avLst/>
          </a:prstGeom>
          <a:noFill/>
          <a:ln>
            <a:noFill/>
          </a:ln>
        </p:spPr>
        <p:txBody>
          <a:bodyPr wrap="square" rtlCol="0">
            <a:spAutoFit/>
          </a:bodyPr>
          <a:lstStyle/>
          <a:p>
            <a:pPr defTabSz="685800" fontAlgn="base">
              <a:spcBef>
                <a:spcPct val="0"/>
              </a:spcBef>
              <a:spcAft>
                <a:spcPct val="0"/>
              </a:spcAft>
              <a:defRPr/>
            </a:pPr>
            <a:r>
              <a:rPr lang="en-US" dirty="0">
                <a:solidFill>
                  <a:srgbClr val="646569"/>
                </a:solidFill>
                <a:latin typeface="Arial" panose="020B0604020202020204" pitchFamily="34" charset="0"/>
                <a:cs typeface="Arial" panose="020B0604020202020204" pitchFamily="34" charset="0"/>
              </a:rPr>
              <a:t>“</a:t>
            </a:r>
            <a:r>
              <a:rPr lang="en-US" sz="2100" dirty="0">
                <a:solidFill>
                  <a:srgbClr val="646569"/>
                </a:solidFill>
                <a:latin typeface="Arial" panose="020B0604020202020204" pitchFamily="34" charset="0"/>
                <a:cs typeface="Arial" panose="020B0604020202020204" pitchFamily="34" charset="0"/>
              </a:rPr>
              <a:t>The joint provision, performance or delivery of a service, facility, activity, project or undertaking by two or more municipalities which each may lawfully undertake separately”</a:t>
            </a:r>
          </a:p>
          <a:p>
            <a:pPr defTabSz="685800" fontAlgn="base">
              <a:spcBef>
                <a:spcPct val="0"/>
              </a:spcBef>
              <a:spcAft>
                <a:spcPct val="0"/>
              </a:spcAft>
              <a:defRPr/>
            </a:pPr>
            <a:endParaRPr lang="en-US" sz="2100" dirty="0">
              <a:solidFill>
                <a:srgbClr val="646569"/>
              </a:solidFill>
              <a:latin typeface="Arial" panose="020B0604020202020204" pitchFamily="34" charset="0"/>
              <a:cs typeface="Arial" panose="020B0604020202020204" pitchFamily="34" charset="0"/>
            </a:endParaRP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Courts</a:t>
            </a: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Water and wastewater services</a:t>
            </a: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Road maintenance</a:t>
            </a: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Purchasing</a:t>
            </a:r>
          </a:p>
          <a:p>
            <a:pPr marL="600075" lvl="1" indent="-257175" defTabSz="685800" fontAlgn="base">
              <a:spcBef>
                <a:spcPct val="0"/>
              </a:spcBef>
              <a:spcAft>
                <a:spcPct val="0"/>
              </a:spcAft>
              <a:buFont typeface="Arial" panose="020B0604020202020204" pitchFamily="34" charset="0"/>
              <a:buChar char="•"/>
              <a:defRPr/>
            </a:pPr>
            <a:endParaRPr lang="en-US" dirty="0">
              <a:solidFill>
                <a:srgbClr val="646569"/>
              </a:solidFill>
              <a:latin typeface="Arial" panose="020B0604020202020204" pitchFamily="34" charset="0"/>
              <a:cs typeface="Arial" panose="020B0604020202020204" pitchFamily="34" charset="0"/>
            </a:endParaRPr>
          </a:p>
          <a:p>
            <a:pPr marL="600075" lvl="1" indent="-257175" defTabSz="685800" fontAlgn="base">
              <a:spcBef>
                <a:spcPct val="0"/>
              </a:spcBef>
              <a:spcAft>
                <a:spcPct val="0"/>
              </a:spcAft>
              <a:buFont typeface="Arial" panose="020B0604020202020204" pitchFamily="34" charset="0"/>
              <a:buChar char="•"/>
              <a:defRPr/>
            </a:pPr>
            <a:endParaRPr lang="en-US" dirty="0">
              <a:solidFill>
                <a:srgbClr val="64656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32162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428750" y="628651"/>
            <a:ext cx="6286500" cy="600164"/>
          </a:xfrm>
          <a:prstGeom prst="rect">
            <a:avLst/>
          </a:prstGeom>
          <a:noFill/>
          <a:ln>
            <a:noFill/>
          </a:ln>
        </p:spPr>
        <p:txBody>
          <a:bodyPr wrap="square" rtlCol="0">
            <a:spAutoFit/>
          </a:bodyPr>
          <a:lstStyle/>
          <a:p>
            <a:pPr algn="ctr" defTabSz="685800" fontAlgn="base">
              <a:spcBef>
                <a:spcPct val="0"/>
              </a:spcBef>
              <a:spcAft>
                <a:spcPct val="0"/>
              </a:spcAft>
              <a:defRPr/>
            </a:pPr>
            <a:r>
              <a:rPr lang="en-US" sz="3300" b="1" dirty="0">
                <a:solidFill>
                  <a:srgbClr val="002D73"/>
                </a:solidFill>
                <a:latin typeface="Arial" panose="020B0604020202020204" pitchFamily="34" charset="0"/>
                <a:cs typeface="Arial" panose="020B0604020202020204" pitchFamily="34" charset="0"/>
              </a:rPr>
              <a:t>Functional Consolidation</a:t>
            </a:r>
          </a:p>
        </p:txBody>
      </p:sp>
      <p:sp>
        <p:nvSpPr>
          <p:cNvPr id="12" name="TextBox 11"/>
          <p:cNvSpPr txBox="1"/>
          <p:nvPr/>
        </p:nvSpPr>
        <p:spPr>
          <a:xfrm>
            <a:off x="414670" y="1657351"/>
            <a:ext cx="8221625" cy="2446824"/>
          </a:xfrm>
          <a:prstGeom prst="rect">
            <a:avLst/>
          </a:prstGeom>
          <a:noFill/>
          <a:ln>
            <a:noFill/>
          </a:ln>
        </p:spPr>
        <p:txBody>
          <a:bodyPr wrap="square" rtlCol="0">
            <a:spAutoFit/>
          </a:bodyPr>
          <a:lstStyle/>
          <a:p>
            <a:pPr defTabSz="685800" fontAlgn="base">
              <a:spcBef>
                <a:spcPct val="0"/>
              </a:spcBef>
              <a:spcAft>
                <a:spcPct val="0"/>
              </a:spcAft>
              <a:defRPr/>
            </a:pPr>
            <a:r>
              <a:rPr lang="en-US" sz="2100" dirty="0">
                <a:solidFill>
                  <a:srgbClr val="646569"/>
                </a:solidFill>
                <a:latin typeface="Arial" panose="020B0604020202020204" pitchFamily="34" charset="0"/>
                <a:cs typeface="Arial" panose="020B0604020202020204" pitchFamily="34" charset="0"/>
              </a:rPr>
              <a:t>“One municipality provides a service or function for another municipality, which no longer engages in that service or function”</a:t>
            </a:r>
          </a:p>
          <a:p>
            <a:pPr defTabSz="685800" fontAlgn="base">
              <a:spcBef>
                <a:spcPct val="0"/>
              </a:spcBef>
              <a:spcAft>
                <a:spcPct val="0"/>
              </a:spcAft>
              <a:defRPr/>
            </a:pPr>
            <a:endParaRPr lang="en-US" sz="2100" dirty="0">
              <a:solidFill>
                <a:srgbClr val="646569"/>
              </a:solidFill>
              <a:latin typeface="Arial" panose="020B0604020202020204" pitchFamily="34" charset="0"/>
              <a:cs typeface="Arial" panose="020B0604020202020204" pitchFamily="34" charset="0"/>
            </a:endParaRP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Code enforcement</a:t>
            </a: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Assessment</a:t>
            </a: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Highway services and departments</a:t>
            </a: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Police departments</a:t>
            </a:r>
          </a:p>
          <a:p>
            <a:pPr marL="600075" lvl="1" indent="-257175" defTabSz="685800" fontAlgn="base">
              <a:spcBef>
                <a:spcPct val="0"/>
              </a:spcBef>
              <a:spcAft>
                <a:spcPct val="0"/>
              </a:spcAft>
              <a:buFont typeface="Arial" panose="020B0604020202020204" pitchFamily="34" charset="0"/>
              <a:buChar char="•"/>
              <a:defRPr/>
            </a:pPr>
            <a:endParaRPr lang="en-US" dirty="0">
              <a:solidFill>
                <a:srgbClr val="64656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84328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428750" y="532958"/>
            <a:ext cx="6286500" cy="600164"/>
          </a:xfrm>
          <a:prstGeom prst="rect">
            <a:avLst/>
          </a:prstGeom>
          <a:noFill/>
          <a:ln>
            <a:noFill/>
          </a:ln>
        </p:spPr>
        <p:txBody>
          <a:bodyPr wrap="square" rtlCol="0">
            <a:spAutoFit/>
          </a:bodyPr>
          <a:lstStyle/>
          <a:p>
            <a:pPr algn="ctr" defTabSz="685800" fontAlgn="base">
              <a:spcBef>
                <a:spcPct val="0"/>
              </a:spcBef>
              <a:spcAft>
                <a:spcPct val="0"/>
              </a:spcAft>
              <a:defRPr/>
            </a:pPr>
            <a:r>
              <a:rPr lang="en-US" sz="3300" b="1" dirty="0">
                <a:solidFill>
                  <a:srgbClr val="002D73"/>
                </a:solidFill>
                <a:latin typeface="Arial" panose="020B0604020202020204" pitchFamily="34" charset="0"/>
                <a:cs typeface="Arial" panose="020B0604020202020204" pitchFamily="34" charset="0"/>
              </a:rPr>
              <a:t>Government Consolidation</a:t>
            </a:r>
          </a:p>
        </p:txBody>
      </p:sp>
      <p:sp>
        <p:nvSpPr>
          <p:cNvPr id="2" name="Rectangle 1">
            <a:extLst>
              <a:ext uri="{FF2B5EF4-FFF2-40B4-BE49-F238E27FC236}">
                <a16:creationId xmlns:a16="http://schemas.microsoft.com/office/drawing/2014/main" id="{3D8D8CC1-2685-47F1-A39B-78D85FAD8CF9}"/>
              </a:ext>
            </a:extLst>
          </p:cNvPr>
          <p:cNvSpPr/>
          <p:nvPr/>
        </p:nvSpPr>
        <p:spPr>
          <a:xfrm>
            <a:off x="571500" y="1205732"/>
            <a:ext cx="7921256" cy="3416320"/>
          </a:xfrm>
          <a:prstGeom prst="rect">
            <a:avLst/>
          </a:prstGeom>
        </p:spPr>
        <p:txBody>
          <a:bodyPr wrap="square">
            <a:spAutoFit/>
          </a:bodyPr>
          <a:lstStyle/>
          <a:p>
            <a:pPr defTabSz="685800"/>
            <a:r>
              <a:rPr lang="en-US" sz="2100" dirty="0">
                <a:solidFill>
                  <a:srgbClr val="646569"/>
                </a:solidFill>
                <a:latin typeface="Arial" panose="020B0604020202020204" pitchFamily="34" charset="0"/>
              </a:rPr>
              <a:t>“ the dissolution of one local government into another; the combination of two or more local governments resulting in the creation of a new local government; the combination of two or more local governments resulting in the termination of all but one of the local government entities.” </a:t>
            </a:r>
          </a:p>
          <a:p>
            <a:pPr defTabSz="685800"/>
            <a:endParaRPr lang="en-US" dirty="0">
              <a:solidFill>
                <a:srgbClr val="646569"/>
              </a:solidFill>
              <a:latin typeface="Arial" panose="020B0604020202020204" pitchFamily="34" charset="0"/>
              <a:cs typeface="Arial" panose="020B0604020202020204" pitchFamily="34" charset="0"/>
            </a:endParaRP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Village dissolution</a:t>
            </a: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Town/Town consolidation</a:t>
            </a: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Special District Consolidation</a:t>
            </a:r>
          </a:p>
          <a:p>
            <a:pPr marL="600075" lvl="1" indent="-257175" defTabSz="685800" fontAlgn="base">
              <a:spcBef>
                <a:spcPct val="0"/>
              </a:spcBef>
              <a:spcAft>
                <a:spcPct val="0"/>
              </a:spcAft>
              <a:buFont typeface="Arial" panose="020B0604020202020204" pitchFamily="34" charset="0"/>
              <a:buChar char="•"/>
              <a:defRPr/>
            </a:pPr>
            <a:r>
              <a:rPr lang="en-US" dirty="0">
                <a:solidFill>
                  <a:srgbClr val="646569"/>
                </a:solidFill>
                <a:latin typeface="Arial" panose="020B0604020202020204" pitchFamily="34" charset="0"/>
                <a:cs typeface="Arial" panose="020B0604020202020204" pitchFamily="34" charset="0"/>
              </a:rPr>
              <a:t>Fire District Consolidation</a:t>
            </a:r>
          </a:p>
          <a:p>
            <a:pPr defTabSz="685800"/>
            <a:endParaRPr lang="en-US" sz="2100" dirty="0">
              <a:solidFill>
                <a:srgbClr val="64656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36762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300" dirty="0"/>
              <a:t>LGE Goals </a:t>
            </a:r>
          </a:p>
        </p:txBody>
      </p:sp>
      <p:sp>
        <p:nvSpPr>
          <p:cNvPr id="4" name="Content Placeholder 3"/>
          <p:cNvSpPr>
            <a:spLocks noGrp="1"/>
          </p:cNvSpPr>
          <p:nvPr>
            <p:ph sz="half" idx="1"/>
          </p:nvPr>
        </p:nvSpPr>
        <p:spPr>
          <a:xfrm>
            <a:off x="446049" y="1260759"/>
            <a:ext cx="4504472" cy="3394075"/>
          </a:xfrm>
        </p:spPr>
        <p:txBody>
          <a:bodyPr>
            <a:normAutofit/>
          </a:bodyPr>
          <a:lstStyle/>
          <a:p>
            <a:r>
              <a:rPr lang="en-US" dirty="0"/>
              <a:t>Reduce local costs</a:t>
            </a:r>
          </a:p>
          <a:p>
            <a:r>
              <a:rPr lang="en-US" dirty="0"/>
              <a:t>Reduce property taxes</a:t>
            </a:r>
          </a:p>
          <a:p>
            <a:r>
              <a:rPr lang="en-US" dirty="0"/>
              <a:t>Improve service delivery</a:t>
            </a:r>
          </a:p>
          <a:p>
            <a:r>
              <a:rPr lang="en-US" dirty="0"/>
              <a:t>Increase competitiveness</a:t>
            </a:r>
          </a:p>
          <a:p>
            <a:r>
              <a:rPr lang="en-US" dirty="0"/>
              <a:t>Coordinate solutions</a:t>
            </a:r>
          </a:p>
          <a:p>
            <a:r>
              <a:rPr lang="en-US" dirty="0"/>
              <a:t>Focus limited resources</a:t>
            </a:r>
          </a:p>
          <a:p>
            <a:r>
              <a:rPr lang="en-US" dirty="0"/>
              <a:t>Informed decisions</a:t>
            </a:r>
          </a:p>
        </p:txBody>
      </p:sp>
      <p:sp>
        <p:nvSpPr>
          <p:cNvPr id="3" name="Text Placeholder 2"/>
          <p:cNvSpPr>
            <a:spLocks noGrp="1"/>
          </p:cNvSpPr>
          <p:nvPr>
            <p:ph sz="half" idx="2"/>
          </p:nvPr>
        </p:nvSpPr>
        <p:spPr>
          <a:xfrm>
            <a:off x="4648200" y="1200151"/>
            <a:ext cx="1857756" cy="1757646"/>
          </a:xfrm>
        </p:spPr>
        <p:txBody>
          <a:bodyPr/>
          <a:lstStyle/>
          <a:p>
            <a:pPr marL="0" indent="0">
              <a:buNone/>
            </a:pPr>
            <a:r>
              <a:rPr lang="en-US" dirty="0"/>
              <a:t> </a:t>
            </a:r>
          </a:p>
        </p:txBody>
      </p:sp>
      <p:sp>
        <p:nvSpPr>
          <p:cNvPr id="6" name="Text Placeholder 5"/>
          <p:cNvSpPr>
            <a:spLocks noGrp="1"/>
          </p:cNvSpPr>
          <p:nvPr>
            <p:ph type="body" sz="quarter" idx="4294967295"/>
          </p:nvPr>
        </p:nvSpPr>
        <p:spPr>
          <a:xfrm>
            <a:off x="5102226" y="1150938"/>
            <a:ext cx="4041775" cy="481012"/>
          </a:xfrm>
        </p:spPr>
        <p:txBody>
          <a:bodyPr/>
          <a:lstStyle/>
          <a:p>
            <a:pPr marL="0" indent="0">
              <a:buNone/>
            </a:pPr>
            <a:r>
              <a:rPr lang="en-US" dirty="0"/>
              <a:t> </a:t>
            </a:r>
          </a:p>
        </p:txBody>
      </p:sp>
      <p:pic>
        <p:nvPicPr>
          <p:cNvPr id="1026" name="Picture 2" descr="Image result for government saving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4276" y="1402071"/>
            <a:ext cx="3477115" cy="194718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331414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2858" y="459023"/>
            <a:ext cx="9041142" cy="600164"/>
          </a:xfrm>
          <a:prstGeom prst="rect">
            <a:avLst/>
          </a:prstGeom>
          <a:noFill/>
          <a:ln>
            <a:noFill/>
          </a:ln>
        </p:spPr>
        <p:txBody>
          <a:bodyPr wrap="square" rtlCol="0">
            <a:spAutoFit/>
          </a:bodyPr>
          <a:lstStyle/>
          <a:p>
            <a:pPr algn="ctr" defTabSz="914378"/>
            <a:r>
              <a:rPr lang="en-US" sz="3300" b="1" dirty="0">
                <a:solidFill>
                  <a:srgbClr val="002D73"/>
                </a:solidFill>
                <a:latin typeface="Arial" panose="020B0604020202020204" pitchFamily="34" charset="0"/>
                <a:cs typeface="Arial" panose="020B0604020202020204" pitchFamily="34" charset="0"/>
              </a:rPr>
              <a:t>Capital Region LGE Projects</a:t>
            </a:r>
          </a:p>
        </p:txBody>
      </p:sp>
      <p:sp>
        <p:nvSpPr>
          <p:cNvPr id="9" name="TextBox 8"/>
          <p:cNvSpPr txBox="1"/>
          <p:nvPr/>
        </p:nvSpPr>
        <p:spPr>
          <a:xfrm>
            <a:off x="599713" y="1221059"/>
            <a:ext cx="8082063" cy="4016484"/>
          </a:xfrm>
          <a:prstGeom prst="rect">
            <a:avLst/>
          </a:prstGeom>
          <a:noFill/>
          <a:ln>
            <a:noFill/>
          </a:ln>
        </p:spPr>
        <p:txBody>
          <a:bodyPr wrap="square" rtlCol="0">
            <a:spAutoFit/>
          </a:bodyPr>
          <a:lstStyle/>
          <a:p>
            <a:pPr defTabSz="914378"/>
            <a:r>
              <a:rPr lang="en-US" sz="2400" dirty="0">
                <a:solidFill>
                  <a:srgbClr val="002D73"/>
                </a:solidFill>
                <a:latin typeface="Arial" panose="020B0604020202020204" pitchFamily="34" charset="0"/>
                <a:cs typeface="Arial" panose="020B0604020202020204" pitchFamily="34" charset="0"/>
              </a:rPr>
              <a:t>Schenectady County  </a:t>
            </a:r>
          </a:p>
          <a:p>
            <a:pPr marL="685800" lvl="1" indent="-342900" defTabSz="914378">
              <a:buFont typeface="Arial" panose="020B0604020202020204" pitchFamily="34" charset="0"/>
              <a:buChar char="•"/>
            </a:pPr>
            <a:r>
              <a:rPr lang="en-US" sz="2100" dirty="0">
                <a:solidFill>
                  <a:srgbClr val="646569"/>
                </a:solidFill>
                <a:latin typeface="Arial" panose="020B0604020202020204" pitchFamily="34" charset="0"/>
                <a:cs typeface="Arial" panose="020B0604020202020204" pitchFamily="34" charset="0"/>
              </a:rPr>
              <a:t>E911 Consolidation  </a:t>
            </a:r>
          </a:p>
          <a:p>
            <a:pPr defTabSz="914378"/>
            <a:endParaRPr lang="en-US" sz="2400" dirty="0">
              <a:solidFill>
                <a:srgbClr val="002D73"/>
              </a:solidFill>
              <a:latin typeface="Arial" panose="020B0604020202020204" pitchFamily="34" charset="0"/>
              <a:cs typeface="Arial" panose="020B0604020202020204" pitchFamily="34" charset="0"/>
            </a:endParaRPr>
          </a:p>
          <a:p>
            <a:pPr defTabSz="914378"/>
            <a:r>
              <a:rPr lang="en-US" sz="2400" dirty="0">
                <a:solidFill>
                  <a:srgbClr val="002D73"/>
                </a:solidFill>
                <a:latin typeface="Arial" panose="020B0604020202020204" pitchFamily="34" charset="0"/>
                <a:cs typeface="Arial" panose="020B0604020202020204" pitchFamily="34" charset="0"/>
              </a:rPr>
              <a:t>Town and Village of Salem </a:t>
            </a:r>
          </a:p>
          <a:p>
            <a:pPr marL="685800" lvl="1" indent="-342900" defTabSz="914378">
              <a:buFont typeface="Arial" panose="020B0604020202020204" pitchFamily="34" charset="0"/>
              <a:buChar char="•"/>
            </a:pPr>
            <a:r>
              <a:rPr lang="en-US" sz="2100" dirty="0">
                <a:solidFill>
                  <a:srgbClr val="646569"/>
                </a:solidFill>
                <a:latin typeface="Arial" panose="020B0604020202020204" pitchFamily="34" charset="0"/>
                <a:cs typeface="Arial" panose="020B0604020202020204" pitchFamily="34" charset="0"/>
              </a:rPr>
              <a:t>Village Dissolution</a:t>
            </a:r>
          </a:p>
          <a:p>
            <a:pPr marL="342884" indent="-342884" defTabSz="914378">
              <a:buFont typeface="Arial" panose="020B0604020202020204" pitchFamily="34" charset="0"/>
              <a:buChar char="•"/>
            </a:pPr>
            <a:endParaRPr lang="en-US" sz="2400" dirty="0">
              <a:solidFill>
                <a:srgbClr val="646569"/>
              </a:solidFill>
              <a:latin typeface="Arial" panose="020B0604020202020204" pitchFamily="34" charset="0"/>
              <a:cs typeface="Arial" panose="020B0604020202020204" pitchFamily="34" charset="0"/>
            </a:endParaRPr>
          </a:p>
          <a:p>
            <a:pPr defTabSz="914378"/>
            <a:r>
              <a:rPr lang="en-US" sz="2400" dirty="0">
                <a:solidFill>
                  <a:srgbClr val="002D73"/>
                </a:solidFill>
                <a:latin typeface="Arial" panose="020B0604020202020204" pitchFamily="34" charset="0"/>
                <a:cs typeface="Arial" panose="020B0604020202020204" pitchFamily="34" charset="0"/>
              </a:rPr>
              <a:t>Cities of Schenectady, Troy, Gloversville and Amsterdam</a:t>
            </a:r>
          </a:p>
          <a:p>
            <a:pPr marL="685800" lvl="1" indent="-342900" defTabSz="914378">
              <a:buFont typeface="Arial" panose="020B0604020202020204" pitchFamily="34" charset="0"/>
              <a:buChar char="•"/>
            </a:pPr>
            <a:r>
              <a:rPr lang="en-US" sz="2100" dirty="0">
                <a:solidFill>
                  <a:srgbClr val="646569"/>
                </a:solidFill>
                <a:latin typeface="Arial" panose="020B0604020202020204" pitchFamily="34" charset="0"/>
                <a:cs typeface="Arial" panose="020B0604020202020204" pitchFamily="34" charset="0"/>
              </a:rPr>
              <a:t>Shared Code Enforcement Software and Information </a:t>
            </a:r>
          </a:p>
          <a:p>
            <a:pPr marL="342884" indent="-342884" defTabSz="914378">
              <a:buFont typeface="Arial" panose="020B0604020202020204" pitchFamily="34" charset="0"/>
              <a:buChar char="•"/>
            </a:pPr>
            <a:endParaRPr lang="en-US" sz="2400" dirty="0">
              <a:solidFill>
                <a:srgbClr val="646569"/>
              </a:solidFill>
              <a:latin typeface="Arial" panose="020B0604020202020204" pitchFamily="34" charset="0"/>
              <a:cs typeface="Arial" panose="020B0604020202020204" pitchFamily="34" charset="0"/>
            </a:endParaRPr>
          </a:p>
          <a:p>
            <a:pPr marL="342884" indent="-342884" defTabSz="914378">
              <a:buFont typeface="Arial" panose="020B0604020202020204" pitchFamily="34" charset="0"/>
              <a:buChar char="•"/>
            </a:pPr>
            <a:endParaRPr lang="en-US" sz="2400" dirty="0">
              <a:solidFill>
                <a:srgbClr val="646569"/>
              </a:solidFill>
              <a:latin typeface="Arial" panose="020B0604020202020204" pitchFamily="34" charset="0"/>
              <a:cs typeface="Arial" panose="020B0604020202020204" pitchFamily="34" charset="0"/>
            </a:endParaRPr>
          </a:p>
          <a:p>
            <a:pPr defTabSz="914378"/>
            <a:endParaRPr lang="en-US" sz="2400" dirty="0">
              <a:solidFill>
                <a:srgbClr val="646569"/>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660059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2858" y="459023"/>
            <a:ext cx="9041142" cy="600164"/>
          </a:xfrm>
          <a:prstGeom prst="rect">
            <a:avLst/>
          </a:prstGeom>
          <a:noFill/>
          <a:ln>
            <a:noFill/>
          </a:ln>
        </p:spPr>
        <p:txBody>
          <a:bodyPr wrap="square" rtlCol="0">
            <a:spAutoFit/>
          </a:bodyPr>
          <a:lstStyle/>
          <a:p>
            <a:pPr algn="ctr" defTabSz="914378"/>
            <a:r>
              <a:rPr lang="en-US" sz="3300" b="1" dirty="0">
                <a:solidFill>
                  <a:srgbClr val="002D73"/>
                </a:solidFill>
                <a:latin typeface="Arial" panose="020B0604020202020204" pitchFamily="34" charset="0"/>
                <a:cs typeface="Arial" panose="020B0604020202020204" pitchFamily="34" charset="0"/>
              </a:rPr>
              <a:t>Capital Region LGE Projects</a:t>
            </a:r>
          </a:p>
        </p:txBody>
      </p:sp>
      <p:sp>
        <p:nvSpPr>
          <p:cNvPr id="9" name="TextBox 8"/>
          <p:cNvSpPr txBox="1"/>
          <p:nvPr/>
        </p:nvSpPr>
        <p:spPr>
          <a:xfrm>
            <a:off x="231723" y="1108419"/>
            <a:ext cx="6052508" cy="3554819"/>
          </a:xfrm>
          <a:prstGeom prst="rect">
            <a:avLst/>
          </a:prstGeom>
          <a:noFill/>
          <a:ln>
            <a:noFill/>
          </a:ln>
        </p:spPr>
        <p:txBody>
          <a:bodyPr wrap="square" rtlCol="0">
            <a:spAutoFit/>
          </a:bodyPr>
          <a:lstStyle/>
          <a:p>
            <a:pPr defTabSz="914378"/>
            <a:r>
              <a:rPr lang="en-US" sz="2400" dirty="0">
                <a:solidFill>
                  <a:srgbClr val="002D73"/>
                </a:solidFill>
                <a:latin typeface="Arial" panose="020B0604020202020204" pitchFamily="34" charset="0"/>
                <a:cs typeface="Arial" panose="020B0604020202020204" pitchFamily="34" charset="0"/>
              </a:rPr>
              <a:t>Town of North Greenbush </a:t>
            </a:r>
          </a:p>
          <a:p>
            <a:pPr marL="685800" lvl="1" indent="-342900" defTabSz="914378">
              <a:buFont typeface="Arial" panose="020B0604020202020204" pitchFamily="34" charset="0"/>
              <a:buChar char="•"/>
            </a:pPr>
            <a:r>
              <a:rPr lang="en-US" sz="2100" dirty="0">
                <a:solidFill>
                  <a:srgbClr val="646569"/>
                </a:solidFill>
                <a:latin typeface="Arial" panose="020B0604020202020204" pitchFamily="34" charset="0"/>
                <a:cs typeface="Arial" panose="020B0604020202020204" pitchFamily="34" charset="0"/>
              </a:rPr>
              <a:t>Fire District Consolidation</a:t>
            </a:r>
          </a:p>
          <a:p>
            <a:pPr marL="342900" lvl="1" defTabSz="914378"/>
            <a:endParaRPr lang="en-US" sz="2100" dirty="0">
              <a:solidFill>
                <a:srgbClr val="646569"/>
              </a:solidFill>
              <a:latin typeface="Arial" panose="020B0604020202020204" pitchFamily="34" charset="0"/>
              <a:cs typeface="Arial" panose="020B0604020202020204" pitchFamily="34" charset="0"/>
            </a:endParaRPr>
          </a:p>
          <a:p>
            <a:pPr defTabSz="914378"/>
            <a:r>
              <a:rPr lang="en-US" sz="2400" dirty="0">
                <a:solidFill>
                  <a:srgbClr val="002D73"/>
                </a:solidFill>
                <a:latin typeface="Arial" panose="020B0604020202020204" pitchFamily="34" charset="0"/>
                <a:cs typeface="Arial" panose="020B0604020202020204" pitchFamily="34" charset="0"/>
              </a:rPr>
              <a:t>Villages of Kinderhook and Valatie </a:t>
            </a:r>
          </a:p>
          <a:p>
            <a:pPr marL="685800" lvl="1" indent="-342900" defTabSz="914378">
              <a:buFont typeface="Arial" panose="020B0604020202020204" pitchFamily="34" charset="0"/>
              <a:buChar char="•"/>
            </a:pPr>
            <a:r>
              <a:rPr lang="en-US" sz="2100" dirty="0">
                <a:solidFill>
                  <a:srgbClr val="646569"/>
                </a:solidFill>
                <a:latin typeface="Arial" panose="020B0604020202020204" pitchFamily="34" charset="0"/>
                <a:cs typeface="Arial" panose="020B0604020202020204" pitchFamily="34" charset="0"/>
              </a:rPr>
              <a:t>Shared Wastewater Services</a:t>
            </a:r>
          </a:p>
          <a:p>
            <a:pPr marL="342900" lvl="1" defTabSz="914378"/>
            <a:endParaRPr lang="en-US" sz="2100" dirty="0">
              <a:solidFill>
                <a:srgbClr val="646569"/>
              </a:solidFill>
              <a:latin typeface="Arial" panose="020B0604020202020204" pitchFamily="34" charset="0"/>
              <a:cs typeface="Arial" panose="020B0604020202020204" pitchFamily="34" charset="0"/>
            </a:endParaRPr>
          </a:p>
          <a:p>
            <a:pPr defTabSz="914378"/>
            <a:r>
              <a:rPr lang="en-US" sz="2400" dirty="0">
                <a:solidFill>
                  <a:srgbClr val="002D73"/>
                </a:solidFill>
                <a:latin typeface="Arial" panose="020B0604020202020204" pitchFamily="34" charset="0"/>
                <a:cs typeface="Arial" panose="020B0604020202020204" pitchFamily="34" charset="0"/>
              </a:rPr>
              <a:t>Capital Region BOCES </a:t>
            </a:r>
          </a:p>
          <a:p>
            <a:pPr marL="685800" lvl="1" indent="-342900" defTabSz="914378">
              <a:buFont typeface="Arial" panose="020B0604020202020204" pitchFamily="34" charset="0"/>
              <a:buChar char="•"/>
            </a:pPr>
            <a:r>
              <a:rPr lang="en-US" sz="2100" dirty="0">
                <a:solidFill>
                  <a:srgbClr val="646569"/>
                </a:solidFill>
                <a:latin typeface="Arial" panose="020B0604020202020204" pitchFamily="34" charset="0"/>
                <a:cs typeface="Arial" panose="020B0604020202020204" pitchFamily="34" charset="0"/>
              </a:rPr>
              <a:t>Shared Student Transportation Project</a:t>
            </a:r>
          </a:p>
          <a:p>
            <a:pPr marL="342884" indent="-342884" defTabSz="914378">
              <a:buFont typeface="Arial" panose="020B0604020202020204" pitchFamily="34" charset="0"/>
              <a:buChar char="•"/>
            </a:pPr>
            <a:endParaRPr lang="en-US" sz="2400" dirty="0">
              <a:solidFill>
                <a:srgbClr val="646569"/>
              </a:solidFill>
              <a:latin typeface="Arial" panose="020B0604020202020204" pitchFamily="34" charset="0"/>
              <a:cs typeface="Arial" panose="020B0604020202020204" pitchFamily="34" charset="0"/>
            </a:endParaRPr>
          </a:p>
          <a:p>
            <a:pPr defTabSz="914378"/>
            <a:endParaRPr lang="en-US" sz="2400" dirty="0">
              <a:solidFill>
                <a:srgbClr val="646569"/>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32137541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137" y="1809750"/>
            <a:ext cx="4788064" cy="1754326"/>
          </a:xfrm>
          <a:prstGeom prst="rect">
            <a:avLst/>
          </a:prstGeom>
          <a:noFill/>
          <a:ln>
            <a:noFill/>
          </a:ln>
        </p:spPr>
        <p:txBody>
          <a:bodyPr wrap="square" rtlCol="0">
            <a:spAutoFit/>
          </a:bodyPr>
          <a:lstStyle/>
          <a:p>
            <a:pPr defTabSz="685800">
              <a:defRPr/>
            </a:pPr>
            <a:r>
              <a:rPr lang="en-US" sz="3600" b="1" dirty="0">
                <a:solidFill>
                  <a:prstClr val="white"/>
                </a:solidFill>
                <a:latin typeface="Arial" panose="020B0604020202020204" pitchFamily="34" charset="0"/>
                <a:cs typeface="Arial" panose="020B0604020202020204" pitchFamily="34" charset="0"/>
              </a:rPr>
              <a:t>Local Government Efficiency Grant (LGEG)  </a:t>
            </a:r>
          </a:p>
        </p:txBody>
      </p:sp>
    </p:spTree>
    <p:extLst>
      <p:ext uri="{BB962C8B-B14F-4D97-AF65-F5344CB8AC3E}">
        <p14:creationId xmlns:p14="http://schemas.microsoft.com/office/powerpoint/2010/main" val="34342821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idx="4294967295"/>
          </p:nvPr>
        </p:nvSpPr>
        <p:spPr>
          <a:xfrm>
            <a:off x="479530" y="599998"/>
            <a:ext cx="8229600" cy="857250"/>
          </a:xfrm>
          <a:prstGeom prst="rect">
            <a:avLst/>
          </a:prstGeom>
          <a:noFill/>
        </p:spPr>
        <p:txBody>
          <a:bodyPr/>
          <a:lstStyle/>
          <a:p>
            <a:r>
              <a:rPr lang="en-US" b="1" dirty="0">
                <a:solidFill>
                  <a:srgbClr val="002D73"/>
                </a:solidFill>
                <a:latin typeface="Arial" panose="020B0604020202020204" pitchFamily="34" charset="0"/>
                <a:cs typeface="Arial" panose="020B0604020202020204" pitchFamily="34" charset="0"/>
              </a:rPr>
              <a:t>LGEG Funding (CFA program)</a:t>
            </a:r>
          </a:p>
        </p:txBody>
      </p:sp>
      <p:sp>
        <p:nvSpPr>
          <p:cNvPr id="40963" name="Content Placeholder 2"/>
          <p:cNvSpPr>
            <a:spLocks noGrp="1"/>
          </p:cNvSpPr>
          <p:nvPr>
            <p:ph sz="half" idx="4294967295"/>
          </p:nvPr>
        </p:nvSpPr>
        <p:spPr>
          <a:xfrm>
            <a:off x="579082" y="1565630"/>
            <a:ext cx="8225681" cy="2880122"/>
          </a:xfrm>
          <a:prstGeom prst="rect">
            <a:avLst/>
          </a:prstGeom>
          <a:noFill/>
        </p:spPr>
        <p:txBody>
          <a:bodyPr/>
          <a:lstStyle/>
          <a:p>
            <a:pPr>
              <a:buFont typeface="Arial" charset="0"/>
              <a:buNone/>
            </a:pPr>
            <a:r>
              <a:rPr lang="en-US" sz="2700" dirty="0">
                <a:solidFill>
                  <a:srgbClr val="002D73"/>
                </a:solidFill>
              </a:rPr>
              <a:t>$4 million is available for 2019-2020 program </a:t>
            </a:r>
          </a:p>
          <a:p>
            <a:r>
              <a:rPr lang="en-US" dirty="0">
                <a:solidFill>
                  <a:srgbClr val="646569"/>
                </a:solidFill>
              </a:rPr>
              <a:t>Up to $3.6 million for implementation</a:t>
            </a:r>
          </a:p>
          <a:p>
            <a:r>
              <a:rPr lang="en-US" dirty="0">
                <a:solidFill>
                  <a:srgbClr val="646569"/>
                </a:solidFill>
              </a:rPr>
              <a:t>Up to $400,000 for planning projects</a:t>
            </a:r>
          </a:p>
          <a:p>
            <a:endParaRPr lang="en-US" dirty="0">
              <a:solidFill>
                <a:srgbClr val="646569"/>
              </a:solidFill>
            </a:endParaRPr>
          </a:p>
          <a:p>
            <a:pPr marL="0" indent="0">
              <a:buNone/>
            </a:pPr>
            <a:endParaRPr lang="en-US" dirty="0">
              <a:solidFill>
                <a:srgbClr val="646569"/>
              </a:solidFill>
            </a:endParaRPr>
          </a:p>
        </p:txBody>
      </p:sp>
      <p:pic>
        <p:nvPicPr>
          <p:cNvPr id="7" name="Picture 6">
            <a:extLst>
              <a:ext uri="{FF2B5EF4-FFF2-40B4-BE49-F238E27FC236}">
                <a16:creationId xmlns:a16="http://schemas.microsoft.com/office/drawing/2014/main" id="{73AEC257-6762-4EC9-8C95-63B5D8E9AAF3}"/>
              </a:ext>
            </a:extLst>
          </p:cNvPr>
          <p:cNvPicPr>
            <a:picLocks noChangeAspect="1"/>
          </p:cNvPicPr>
          <p:nvPr/>
        </p:nvPicPr>
        <p:blipFill>
          <a:blip r:embed="rId3"/>
          <a:stretch>
            <a:fillRect/>
          </a:stretch>
        </p:blipFill>
        <p:spPr>
          <a:xfrm>
            <a:off x="3131869" y="3061513"/>
            <a:ext cx="2493536" cy="1668089"/>
          </a:xfrm>
          <a:prstGeom prst="rect">
            <a:avLst/>
          </a:prstGeom>
        </p:spPr>
      </p:pic>
      <p:pic>
        <p:nvPicPr>
          <p:cNvPr id="5" name="Picture 4" descr="lge_logo.jpg">
            <a:extLst>
              <a:ext uri="{FF2B5EF4-FFF2-40B4-BE49-F238E27FC236}">
                <a16:creationId xmlns:a16="http://schemas.microsoft.com/office/drawing/2014/main" id="{9DE7EB76-2AEE-4FE0-B955-0A1DC818C73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505" y="491616"/>
            <a:ext cx="636050" cy="48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888657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idx="4294967295"/>
          </p:nvPr>
        </p:nvSpPr>
        <p:spPr>
          <a:xfrm>
            <a:off x="1156063" y="490654"/>
            <a:ext cx="6172200" cy="657225"/>
          </a:xfrm>
          <a:prstGeom prst="rect">
            <a:avLst/>
          </a:prstGeom>
          <a:noFill/>
        </p:spPr>
        <p:txBody>
          <a:bodyPr/>
          <a:lstStyle/>
          <a:p>
            <a:pPr>
              <a:defRPr/>
            </a:pPr>
            <a:r>
              <a:rPr lang="en-US" altLang="en-US" b="1" dirty="0">
                <a:solidFill>
                  <a:srgbClr val="002D73"/>
                </a:solidFill>
                <a:latin typeface="Arial" panose="020B0604020202020204" pitchFamily="34" charset="0"/>
                <a:cs typeface="Arial" panose="020B0604020202020204" pitchFamily="34" charset="0"/>
              </a:rPr>
              <a:t>Project Funding Levels</a:t>
            </a:r>
          </a:p>
        </p:txBody>
      </p:sp>
      <p:sp>
        <p:nvSpPr>
          <p:cNvPr id="17411" name="Content Placeholder 2"/>
          <p:cNvSpPr>
            <a:spLocks noGrp="1"/>
          </p:cNvSpPr>
          <p:nvPr>
            <p:ph idx="4294967295"/>
          </p:nvPr>
        </p:nvSpPr>
        <p:spPr>
          <a:xfrm>
            <a:off x="489857" y="1282415"/>
            <a:ext cx="7504611" cy="3525441"/>
          </a:xfrm>
          <a:prstGeom prst="rect">
            <a:avLst/>
          </a:prstGeom>
          <a:noFill/>
        </p:spPr>
        <p:txBody>
          <a:bodyPr rtlCol="0" anchor="t">
            <a:normAutofit fontScale="25000" lnSpcReduction="20000"/>
          </a:bodyPr>
          <a:lstStyle/>
          <a:p>
            <a:pPr marL="46292" indent="0">
              <a:buNone/>
              <a:defRPr/>
            </a:pPr>
            <a:r>
              <a:rPr lang="en-US" sz="9600" dirty="0">
                <a:solidFill>
                  <a:srgbClr val="002D73"/>
                </a:solidFill>
              </a:rPr>
              <a:t>Planning Projects</a:t>
            </a:r>
            <a:r>
              <a:rPr lang="en-US" sz="9600" b="1" dirty="0">
                <a:solidFill>
                  <a:srgbClr val="002D73"/>
                </a:solidFill>
              </a:rPr>
              <a:t> </a:t>
            </a:r>
          </a:p>
          <a:p>
            <a:pPr marL="46292" indent="0">
              <a:buNone/>
              <a:defRPr/>
            </a:pPr>
            <a:r>
              <a:rPr lang="en-US" sz="8700" dirty="0">
                <a:solidFill>
                  <a:srgbClr val="646569"/>
                </a:solidFill>
              </a:rPr>
              <a:t>	$12,500 per municipality, per project</a:t>
            </a:r>
          </a:p>
          <a:p>
            <a:pPr marL="0" indent="0">
              <a:buNone/>
              <a:defRPr/>
            </a:pPr>
            <a:r>
              <a:rPr lang="en-US" sz="8700" dirty="0">
                <a:solidFill>
                  <a:srgbClr val="646569"/>
                </a:solidFill>
              </a:rPr>
              <a:t>	Maximum of $100,000 for a project </a:t>
            </a:r>
          </a:p>
          <a:p>
            <a:pPr marL="0" indent="0">
              <a:buNone/>
              <a:defRPr/>
            </a:pPr>
            <a:r>
              <a:rPr lang="en-US" sz="8700" dirty="0">
                <a:solidFill>
                  <a:srgbClr val="646569"/>
                </a:solidFill>
                <a:latin typeface="Arial"/>
                <a:cs typeface="Arial"/>
              </a:rPr>
              <a:t>	50% State Funds/50% Local Funds</a:t>
            </a:r>
            <a:endParaRPr lang="en-US" sz="8700" dirty="0">
              <a:solidFill>
                <a:srgbClr val="646569"/>
              </a:solidFill>
            </a:endParaRPr>
          </a:p>
          <a:p>
            <a:pPr marL="226314" lvl="1" indent="0">
              <a:buNone/>
              <a:defRPr/>
            </a:pPr>
            <a:endParaRPr lang="en-US" sz="6450" b="1" dirty="0">
              <a:solidFill>
                <a:srgbClr val="646569"/>
              </a:solidFill>
            </a:endParaRPr>
          </a:p>
          <a:p>
            <a:pPr marL="0" indent="0">
              <a:buNone/>
              <a:defRPr/>
            </a:pPr>
            <a:endParaRPr lang="en-US" b="1" dirty="0">
              <a:solidFill>
                <a:srgbClr val="646569"/>
              </a:solidFill>
            </a:endParaRPr>
          </a:p>
          <a:p>
            <a:pPr marL="46292" indent="0">
              <a:buNone/>
              <a:defRPr/>
            </a:pPr>
            <a:r>
              <a:rPr lang="en-US" sz="9600" dirty="0">
                <a:solidFill>
                  <a:srgbClr val="002D73"/>
                </a:solidFill>
              </a:rPr>
              <a:t>Implementation Projects</a:t>
            </a:r>
            <a:endParaRPr lang="en-US" sz="6000" dirty="0">
              <a:solidFill>
                <a:srgbClr val="002D73"/>
              </a:solidFill>
            </a:endParaRPr>
          </a:p>
          <a:p>
            <a:pPr marL="46292" indent="0">
              <a:buNone/>
              <a:defRPr/>
            </a:pPr>
            <a:r>
              <a:rPr lang="en-US" sz="8400" dirty="0">
                <a:solidFill>
                  <a:srgbClr val="646569"/>
                </a:solidFill>
              </a:rPr>
              <a:t>	Capped at $200,000 per municipality, per project</a:t>
            </a:r>
          </a:p>
          <a:p>
            <a:pPr marL="46292" indent="0">
              <a:buNone/>
              <a:defRPr/>
            </a:pPr>
            <a:r>
              <a:rPr lang="en-US" sz="8400" dirty="0">
                <a:solidFill>
                  <a:srgbClr val="646569"/>
                </a:solidFill>
              </a:rPr>
              <a:t>	Maximum of $1,000,000 for a project</a:t>
            </a:r>
          </a:p>
          <a:p>
            <a:pPr marL="46292" indent="0">
              <a:buNone/>
              <a:defRPr/>
            </a:pPr>
            <a:r>
              <a:rPr lang="en-US" sz="8400" dirty="0">
                <a:solidFill>
                  <a:srgbClr val="646569"/>
                </a:solidFill>
                <a:latin typeface="Arial"/>
                <a:cs typeface="Arial"/>
              </a:rPr>
              <a:t>	90% State Funds/10% Local Funds</a:t>
            </a:r>
            <a:endParaRPr lang="en-US" sz="8400" dirty="0">
              <a:solidFill>
                <a:srgbClr val="646569"/>
              </a:solidFill>
            </a:endParaRPr>
          </a:p>
        </p:txBody>
      </p:sp>
    </p:spTree>
    <p:custDataLst>
      <p:tags r:id="rId1"/>
    </p:custDataLst>
    <p:extLst>
      <p:ext uri="{BB962C8B-B14F-4D97-AF65-F5344CB8AC3E}">
        <p14:creationId xmlns:p14="http://schemas.microsoft.com/office/powerpoint/2010/main" val="65442811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Phase One:  REDC Endorsement</a:t>
            </a:r>
          </a:p>
        </p:txBody>
      </p:sp>
      <p:sp>
        <p:nvSpPr>
          <p:cNvPr id="4" name="TextBox 3"/>
          <p:cNvSpPr txBox="1"/>
          <p:nvPr/>
        </p:nvSpPr>
        <p:spPr>
          <a:xfrm>
            <a:off x="1148209" y="1055095"/>
            <a:ext cx="6921627" cy="3140347"/>
          </a:xfrm>
          <a:prstGeom prst="rect">
            <a:avLst/>
          </a:prstGeom>
          <a:noFill/>
        </p:spPr>
        <p:txBody>
          <a:bodyPr wrap="square" rtlCol="0">
            <a:spAutoFit/>
          </a:bodyPr>
          <a:lstStyle/>
          <a:p>
            <a:pPr marL="228600" indent="-228600" defTabSz="684702">
              <a:spcAft>
                <a:spcPts val="480"/>
              </a:spcAft>
              <a:buFont typeface="Arial" panose="020B0604020202020204" pitchFamily="34" charset="0"/>
              <a:buChar char="•"/>
            </a:pPr>
            <a:r>
              <a:rPr lang="en-US" sz="1440" dirty="0">
                <a:solidFill>
                  <a:prstClr val="white"/>
                </a:solidFill>
                <a:latin typeface="Arial"/>
              </a:rPr>
              <a:t>Applicants submit a general CFA proposal to their local REDC including information pertaining to:</a:t>
            </a:r>
          </a:p>
          <a:p>
            <a:pPr marL="616671" lvl="1" indent="-274320" defTabSz="684702">
              <a:spcAft>
                <a:spcPts val="240"/>
              </a:spcAft>
              <a:buFont typeface="Wingdings" panose="05000000000000000000" pitchFamily="2" charset="2"/>
              <a:buChar char="Ø"/>
            </a:pPr>
            <a:r>
              <a:rPr lang="en-US" sz="1280" i="1" dirty="0">
                <a:solidFill>
                  <a:prstClr val="white"/>
                </a:solidFill>
                <a:latin typeface="Arial"/>
              </a:rPr>
              <a:t>Workforce problems faced by the region and how project will address it</a:t>
            </a:r>
          </a:p>
          <a:p>
            <a:pPr marL="616671" lvl="1" indent="-274320" defTabSz="684702">
              <a:spcAft>
                <a:spcPts val="240"/>
              </a:spcAft>
              <a:buFont typeface="Wingdings" panose="05000000000000000000" pitchFamily="2" charset="2"/>
              <a:buChar char="Ø"/>
            </a:pPr>
            <a:r>
              <a:rPr lang="en-US" sz="1280" i="1" dirty="0">
                <a:solidFill>
                  <a:prstClr val="white"/>
                </a:solidFill>
                <a:latin typeface="Arial"/>
              </a:rPr>
              <a:t>Local and regional partners involved in the project </a:t>
            </a:r>
          </a:p>
          <a:p>
            <a:pPr marL="616671" lvl="1" indent="-274320" defTabSz="684702">
              <a:spcAft>
                <a:spcPts val="240"/>
              </a:spcAft>
              <a:buFont typeface="Wingdings" panose="05000000000000000000" pitchFamily="2" charset="2"/>
              <a:buChar char="Ø"/>
            </a:pPr>
            <a:r>
              <a:rPr lang="en-US" sz="1280" i="1" dirty="0">
                <a:solidFill>
                  <a:prstClr val="white"/>
                </a:solidFill>
                <a:latin typeface="Arial"/>
              </a:rPr>
              <a:t>Estimated project costs including leveraged funds</a:t>
            </a:r>
          </a:p>
          <a:p>
            <a:pPr marL="616671" lvl="1" indent="-274320" defTabSz="684702">
              <a:spcAft>
                <a:spcPts val="240"/>
              </a:spcAft>
              <a:buFont typeface="Wingdings" panose="05000000000000000000" pitchFamily="2" charset="2"/>
              <a:buChar char="Ø"/>
            </a:pPr>
            <a:r>
              <a:rPr lang="en-US" sz="1280" i="1" dirty="0">
                <a:solidFill>
                  <a:prstClr val="white"/>
                </a:solidFill>
                <a:latin typeface="Arial"/>
              </a:rPr>
              <a:t>Performance targets</a:t>
            </a:r>
          </a:p>
          <a:p>
            <a:pPr marL="274320" indent="-274320" defTabSz="684702">
              <a:spcBef>
                <a:spcPts val="480"/>
              </a:spcBef>
              <a:spcAft>
                <a:spcPts val="480"/>
              </a:spcAft>
              <a:buFont typeface="Arial" panose="020B0604020202020204" pitchFamily="34" charset="0"/>
              <a:buChar char="•"/>
            </a:pPr>
            <a:r>
              <a:rPr lang="en-US" sz="1440" dirty="0">
                <a:solidFill>
                  <a:prstClr val="white"/>
                </a:solidFill>
                <a:latin typeface="Arial"/>
              </a:rPr>
              <a:t>Proposals reviewed by a newly established Workforce Development Committee at every REDC</a:t>
            </a:r>
          </a:p>
          <a:p>
            <a:pPr marL="274320" indent="-274320" defTabSz="684702">
              <a:spcBef>
                <a:spcPts val="480"/>
              </a:spcBef>
              <a:spcAft>
                <a:spcPts val="480"/>
              </a:spcAft>
              <a:buFont typeface="Arial" panose="020B0604020202020204" pitchFamily="34" charset="0"/>
              <a:buChar char="•"/>
            </a:pPr>
            <a:r>
              <a:rPr lang="en-US" sz="1440" dirty="0">
                <a:solidFill>
                  <a:prstClr val="white"/>
                </a:solidFill>
                <a:latin typeface="Arial"/>
              </a:rPr>
              <a:t>Workforce Development Committee makes recommendations to REDC Co-Chairs</a:t>
            </a:r>
          </a:p>
          <a:p>
            <a:pPr marL="274320" indent="-274320" defTabSz="684702">
              <a:spcBef>
                <a:spcPts val="480"/>
              </a:spcBef>
              <a:spcAft>
                <a:spcPts val="480"/>
              </a:spcAft>
              <a:buFont typeface="Arial" panose="020B0604020202020204" pitchFamily="34" charset="0"/>
              <a:buChar char="•"/>
            </a:pPr>
            <a:r>
              <a:rPr lang="en-US" sz="1440" dirty="0">
                <a:solidFill>
                  <a:prstClr val="white"/>
                </a:solidFill>
                <a:latin typeface="Arial"/>
              </a:rPr>
              <a:t>Phase 1 concluded by REDC Co-Chairs making final recommendations to Office for Workforce Development </a:t>
            </a:r>
            <a:endParaRPr lang="en-US" sz="1600" b="1" dirty="0">
              <a:solidFill>
                <a:prstClr val="white"/>
              </a:solidFill>
              <a:latin typeface="Arial"/>
              <a:cs typeface="Arial" panose="020B0604020202020204" pitchFamily="34" charset="0"/>
            </a:endParaRPr>
          </a:p>
        </p:txBody>
      </p:sp>
    </p:spTree>
    <p:extLst>
      <p:ext uri="{BB962C8B-B14F-4D97-AF65-F5344CB8AC3E}">
        <p14:creationId xmlns:p14="http://schemas.microsoft.com/office/powerpoint/2010/main" val="20697668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199361" y="459803"/>
            <a:ext cx="8229600" cy="857250"/>
          </a:xfrm>
          <a:prstGeom prst="rect">
            <a:avLst/>
          </a:prstGeom>
          <a:noFill/>
        </p:spPr>
        <p:txBody>
          <a:bodyPr/>
          <a:lstStyle/>
          <a:p>
            <a:pPr>
              <a:defRPr/>
            </a:pPr>
            <a:r>
              <a:rPr lang="en-US" altLang="en-US" b="1" dirty="0">
                <a:solidFill>
                  <a:srgbClr val="002D73"/>
                </a:solidFill>
                <a:latin typeface="Arial" panose="020B0604020202020204" pitchFamily="34" charset="0"/>
                <a:cs typeface="Arial" panose="020B0604020202020204" pitchFamily="34" charset="0"/>
              </a:rPr>
              <a:t>Eligibility  </a:t>
            </a:r>
          </a:p>
        </p:txBody>
      </p:sp>
      <p:sp>
        <p:nvSpPr>
          <p:cNvPr id="3" name="Content Placeholder 2"/>
          <p:cNvSpPr>
            <a:spLocks noGrp="1"/>
          </p:cNvSpPr>
          <p:nvPr>
            <p:ph idx="4294967295"/>
          </p:nvPr>
        </p:nvSpPr>
        <p:spPr>
          <a:xfrm>
            <a:off x="199361" y="1113068"/>
            <a:ext cx="6363586" cy="2773824"/>
          </a:xfrm>
          <a:prstGeom prst="rect">
            <a:avLst/>
          </a:prstGeom>
          <a:noFill/>
        </p:spPr>
        <p:txBody>
          <a:bodyPr rtlCol="0" anchor="t">
            <a:normAutofit/>
          </a:bodyPr>
          <a:lstStyle/>
          <a:p>
            <a:pPr marL="46292" indent="0">
              <a:buNone/>
              <a:defRPr/>
            </a:pPr>
            <a:r>
              <a:rPr lang="en-US" dirty="0">
                <a:solidFill>
                  <a:srgbClr val="002D73"/>
                </a:solidFill>
              </a:rPr>
              <a:t>Local Governments Applicants</a:t>
            </a:r>
          </a:p>
          <a:p>
            <a:pPr marL="569119" lvl="1" indent="-342900">
              <a:buFont typeface="Arial" panose="020B0604020202020204" pitchFamily="34" charset="0"/>
              <a:buChar char="•"/>
              <a:defRPr/>
            </a:pPr>
            <a:r>
              <a:rPr lang="en-US" sz="1800" dirty="0">
                <a:solidFill>
                  <a:srgbClr val="646569"/>
                </a:solidFill>
                <a:latin typeface="Arial"/>
                <a:cs typeface="Arial"/>
              </a:rPr>
              <a:t>Towns, villages, cities, counties </a:t>
            </a:r>
            <a:endParaRPr lang="en-US" sz="1800" dirty="0">
              <a:solidFill>
                <a:srgbClr val="646569"/>
              </a:solidFill>
            </a:endParaRPr>
          </a:p>
          <a:p>
            <a:pPr marL="569119" lvl="1" indent="-342900">
              <a:buFont typeface="Arial" panose="020B0604020202020204" pitchFamily="34" charset="0"/>
              <a:buChar char="•"/>
              <a:defRPr/>
            </a:pPr>
            <a:r>
              <a:rPr lang="en-US" sz="1800" dirty="0">
                <a:solidFill>
                  <a:srgbClr val="646569"/>
                </a:solidFill>
                <a:latin typeface="Arial"/>
                <a:cs typeface="Arial"/>
              </a:rPr>
              <a:t>School districts, BOCES and public libraries</a:t>
            </a:r>
          </a:p>
          <a:p>
            <a:pPr marL="569119" lvl="1" indent="-342900">
              <a:buFont typeface="Arial" panose="020B0604020202020204" pitchFamily="34" charset="0"/>
              <a:buChar char="•"/>
              <a:defRPr/>
            </a:pPr>
            <a:r>
              <a:rPr lang="en-US" sz="1800" dirty="0">
                <a:solidFill>
                  <a:srgbClr val="646569"/>
                </a:solidFill>
                <a:latin typeface="Arial"/>
                <a:cs typeface="Arial"/>
              </a:rPr>
              <a:t>Fire and other special districts</a:t>
            </a:r>
          </a:p>
          <a:p>
            <a:pPr marL="569119" lvl="1" indent="-342900">
              <a:buFont typeface="Arial" panose="020B0604020202020204" pitchFamily="34" charset="0"/>
              <a:buChar char="•"/>
              <a:defRPr/>
            </a:pPr>
            <a:r>
              <a:rPr lang="en-US" sz="1800" dirty="0">
                <a:solidFill>
                  <a:srgbClr val="646569"/>
                </a:solidFill>
                <a:latin typeface="Arial"/>
                <a:cs typeface="Arial"/>
              </a:rPr>
              <a:t>Water and sewer authorities, regional planning boards</a:t>
            </a:r>
          </a:p>
          <a:p>
            <a:pPr marL="205740" indent="-159449">
              <a:defRPr/>
            </a:pPr>
            <a:endParaRPr lang="en-US" b="1" dirty="0">
              <a:solidFill>
                <a:srgbClr val="646569"/>
              </a:solidFill>
            </a:endParaRPr>
          </a:p>
        </p:txBody>
      </p:sp>
      <p:sp>
        <p:nvSpPr>
          <p:cNvPr id="4" name="Content Placeholder 2">
            <a:extLst>
              <a:ext uri="{FF2B5EF4-FFF2-40B4-BE49-F238E27FC236}">
                <a16:creationId xmlns:a16="http://schemas.microsoft.com/office/drawing/2014/main" id="{347C7B22-0453-41D8-8847-662650374D8E}"/>
              </a:ext>
            </a:extLst>
          </p:cNvPr>
          <p:cNvSpPr txBox="1">
            <a:spLocks/>
          </p:cNvSpPr>
          <p:nvPr/>
        </p:nvSpPr>
        <p:spPr>
          <a:xfrm>
            <a:off x="249866" y="3029588"/>
            <a:ext cx="6363586" cy="2773824"/>
          </a:xfrm>
          <a:prstGeom prst="rect">
            <a:avLst/>
          </a:prstGeom>
          <a:noFill/>
        </p:spPr>
        <p:txBody>
          <a:bodyPr rtlCol="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6292" indent="0" defTabSz="685800">
              <a:buNone/>
              <a:defRPr/>
            </a:pPr>
            <a:r>
              <a:rPr lang="en-US" sz="2400" dirty="0">
                <a:solidFill>
                  <a:srgbClr val="002D73"/>
                </a:solidFill>
              </a:rPr>
              <a:t>Expenses </a:t>
            </a:r>
          </a:p>
          <a:p>
            <a:pPr marL="569119" lvl="1" indent="-342900" defTabSz="685800">
              <a:buFont typeface="Arial" panose="020B0604020202020204" pitchFamily="34" charset="0"/>
              <a:buChar char="•"/>
              <a:defRPr/>
            </a:pPr>
            <a:r>
              <a:rPr lang="en-US" sz="1800" dirty="0">
                <a:solidFill>
                  <a:srgbClr val="646569"/>
                </a:solidFill>
                <a:latin typeface="Arial"/>
                <a:cs typeface="Arial"/>
              </a:rPr>
              <a:t> Contractual and professional services</a:t>
            </a:r>
          </a:p>
          <a:p>
            <a:pPr marL="569119" lvl="1" indent="-342900" defTabSz="685800">
              <a:buFont typeface="Arial" panose="020B0604020202020204" pitchFamily="34" charset="0"/>
              <a:buChar char="•"/>
              <a:defRPr/>
            </a:pPr>
            <a:r>
              <a:rPr lang="en-US" sz="1800" dirty="0">
                <a:solidFill>
                  <a:srgbClr val="646569"/>
                </a:solidFill>
                <a:latin typeface="Arial"/>
                <a:cs typeface="Arial"/>
              </a:rPr>
              <a:t> Capital and equipment </a:t>
            </a:r>
          </a:p>
          <a:p>
            <a:pPr marL="569119" lvl="1" indent="-342900" defTabSz="685800">
              <a:buFont typeface="Arial" panose="020B0604020202020204" pitchFamily="34" charset="0"/>
              <a:buChar char="•"/>
              <a:defRPr/>
            </a:pPr>
            <a:r>
              <a:rPr lang="en-US" sz="1800" dirty="0">
                <a:solidFill>
                  <a:srgbClr val="646569"/>
                </a:solidFill>
                <a:latin typeface="Arial"/>
                <a:cs typeface="Arial"/>
              </a:rPr>
              <a:t> Transitional personnel </a:t>
            </a:r>
          </a:p>
          <a:p>
            <a:pPr marL="205740" indent="-159449" defTabSz="685800">
              <a:defRPr/>
            </a:pPr>
            <a:endParaRPr lang="en-US" sz="2400" b="1" dirty="0">
              <a:solidFill>
                <a:srgbClr val="646569"/>
              </a:solidFill>
            </a:endParaRPr>
          </a:p>
        </p:txBody>
      </p:sp>
    </p:spTree>
    <p:extLst>
      <p:ext uri="{BB962C8B-B14F-4D97-AF65-F5344CB8AC3E}">
        <p14:creationId xmlns:p14="http://schemas.microsoft.com/office/powerpoint/2010/main" val="3795372971"/>
      </p:ext>
    </p:extLst>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idx="4294967295"/>
          </p:nvPr>
        </p:nvSpPr>
        <p:spPr>
          <a:xfrm>
            <a:off x="502523" y="513799"/>
            <a:ext cx="8229600" cy="780908"/>
          </a:xfrm>
          <a:prstGeom prst="rect">
            <a:avLst/>
          </a:prstGeom>
          <a:noFill/>
        </p:spPr>
        <p:txBody>
          <a:bodyPr/>
          <a:lstStyle/>
          <a:p>
            <a:r>
              <a:rPr lang="en-US" b="1" dirty="0">
                <a:solidFill>
                  <a:srgbClr val="002D73"/>
                </a:solidFill>
                <a:latin typeface="Arial" panose="020B0604020202020204" pitchFamily="34" charset="0"/>
                <a:cs typeface="Arial" panose="020B0604020202020204" pitchFamily="34" charset="0"/>
              </a:rPr>
              <a:t>2018 Example Awards</a:t>
            </a:r>
          </a:p>
        </p:txBody>
      </p:sp>
      <p:sp>
        <p:nvSpPr>
          <p:cNvPr id="40963" name="Content Placeholder 2"/>
          <p:cNvSpPr>
            <a:spLocks noGrp="1"/>
          </p:cNvSpPr>
          <p:nvPr>
            <p:ph sz="half" idx="4294967295"/>
          </p:nvPr>
        </p:nvSpPr>
        <p:spPr>
          <a:xfrm>
            <a:off x="208060" y="1323065"/>
            <a:ext cx="7543076" cy="3253563"/>
          </a:xfrm>
          <a:prstGeom prst="rect">
            <a:avLst/>
          </a:prstGeom>
          <a:noFill/>
        </p:spPr>
        <p:txBody>
          <a:bodyPr/>
          <a:lstStyle/>
          <a:p>
            <a:pPr>
              <a:buFont typeface="Arial" charset="0"/>
              <a:buNone/>
            </a:pPr>
            <a:r>
              <a:rPr lang="en-US" sz="2100" dirty="0">
                <a:solidFill>
                  <a:srgbClr val="002D73"/>
                </a:solidFill>
              </a:rPr>
              <a:t>Broome County - </a:t>
            </a:r>
            <a:r>
              <a:rPr lang="en-US" sz="1800" dirty="0">
                <a:solidFill>
                  <a:srgbClr val="646569"/>
                </a:solidFill>
              </a:rPr>
              <a:t>Regional Records Management Facility Study </a:t>
            </a:r>
          </a:p>
          <a:p>
            <a:pPr>
              <a:buFont typeface="Arial" charset="0"/>
              <a:buNone/>
            </a:pPr>
            <a:r>
              <a:rPr lang="en-US" sz="2100" dirty="0">
                <a:solidFill>
                  <a:srgbClr val="002D73"/>
                </a:solidFill>
              </a:rPr>
              <a:t>Rockland County Sewer District - </a:t>
            </a:r>
            <a:r>
              <a:rPr lang="en-US" sz="1800" dirty="0">
                <a:solidFill>
                  <a:srgbClr val="646569"/>
                </a:solidFill>
              </a:rPr>
              <a:t>Wastewater Consolidation Study  </a:t>
            </a:r>
          </a:p>
          <a:p>
            <a:pPr>
              <a:buFont typeface="Arial" charset="0"/>
              <a:buNone/>
            </a:pPr>
            <a:r>
              <a:rPr lang="en-US" sz="2100" dirty="0">
                <a:solidFill>
                  <a:srgbClr val="002D73"/>
                </a:solidFill>
              </a:rPr>
              <a:t>Washington County - </a:t>
            </a:r>
            <a:r>
              <a:rPr lang="en-US" sz="1800" dirty="0">
                <a:solidFill>
                  <a:srgbClr val="646569"/>
                </a:solidFill>
              </a:rPr>
              <a:t>Countywide Property Assessment </a:t>
            </a:r>
          </a:p>
          <a:p>
            <a:pPr>
              <a:buFont typeface="Arial" charset="0"/>
              <a:buNone/>
            </a:pPr>
            <a:r>
              <a:rPr lang="en-US" sz="2100" dirty="0">
                <a:solidFill>
                  <a:srgbClr val="002D73"/>
                </a:solidFill>
              </a:rPr>
              <a:t>Tioga County - </a:t>
            </a:r>
            <a:r>
              <a:rPr lang="en-US" sz="1800" dirty="0">
                <a:solidFill>
                  <a:srgbClr val="646569"/>
                </a:solidFill>
              </a:rPr>
              <a:t>Consolidated Information Technology Services </a:t>
            </a:r>
          </a:p>
          <a:p>
            <a:pPr>
              <a:buNone/>
            </a:pPr>
            <a:r>
              <a:rPr lang="en-US" sz="2100" dirty="0">
                <a:solidFill>
                  <a:srgbClr val="002D73"/>
                </a:solidFill>
              </a:rPr>
              <a:t>Roscoe Central School District - </a:t>
            </a:r>
            <a:r>
              <a:rPr lang="en-US" sz="1800" dirty="0">
                <a:solidFill>
                  <a:srgbClr val="646569"/>
                </a:solidFill>
              </a:rPr>
              <a:t>Three School Districts Shared Services Implementation </a:t>
            </a:r>
          </a:p>
          <a:p>
            <a:pPr>
              <a:buFont typeface="Arial" charset="0"/>
              <a:buNone/>
            </a:pPr>
            <a:endParaRPr lang="en-US" sz="1800" dirty="0">
              <a:solidFill>
                <a:srgbClr val="646569"/>
              </a:solidFill>
            </a:endParaRPr>
          </a:p>
        </p:txBody>
      </p:sp>
      <p:pic>
        <p:nvPicPr>
          <p:cNvPr id="4" name="Picture 3">
            <a:extLst>
              <a:ext uri="{FF2B5EF4-FFF2-40B4-BE49-F238E27FC236}">
                <a16:creationId xmlns:a16="http://schemas.microsoft.com/office/drawing/2014/main" id="{8D3480DF-EFD5-4996-91D1-97491762DD78}"/>
              </a:ext>
            </a:extLst>
          </p:cNvPr>
          <p:cNvPicPr>
            <a:picLocks noChangeAspect="1"/>
          </p:cNvPicPr>
          <p:nvPr/>
        </p:nvPicPr>
        <p:blipFill>
          <a:blip r:embed="rId3"/>
          <a:stretch>
            <a:fillRect/>
          </a:stretch>
        </p:blipFill>
        <p:spPr>
          <a:xfrm>
            <a:off x="7450072" y="2647507"/>
            <a:ext cx="1409279" cy="1644275"/>
          </a:xfrm>
          <a:prstGeom prst="rect">
            <a:avLst/>
          </a:prstGeom>
        </p:spPr>
      </p:pic>
      <p:pic>
        <p:nvPicPr>
          <p:cNvPr id="5" name="Picture 4" descr="lge_logo.jpg">
            <a:extLst>
              <a:ext uri="{FF2B5EF4-FFF2-40B4-BE49-F238E27FC236}">
                <a16:creationId xmlns:a16="http://schemas.microsoft.com/office/drawing/2014/main" id="{EEB63CF1-C4B2-4222-BF9C-F59F5F88A7B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8059" y="513799"/>
            <a:ext cx="636050" cy="48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895806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454979" y="522320"/>
            <a:ext cx="5854171" cy="1107996"/>
          </a:xfrm>
          <a:prstGeom prst="rect">
            <a:avLst/>
          </a:prstGeom>
          <a:noFill/>
        </p:spPr>
        <p:txBody>
          <a:bodyPr wrap="square" rtlCol="0">
            <a:spAutoFit/>
          </a:bodyPr>
          <a:lstStyle/>
          <a:p>
            <a:pPr algn="ctr" defTabSz="685800">
              <a:defRPr/>
            </a:pPr>
            <a:r>
              <a:rPr lang="en-US" sz="3300" b="1" dirty="0">
                <a:solidFill>
                  <a:srgbClr val="002D73"/>
                </a:solidFill>
                <a:latin typeface="Arial" panose="020B0604020202020204" pitchFamily="34" charset="0"/>
                <a:cs typeface="Arial" panose="020B0604020202020204" pitchFamily="34" charset="0"/>
              </a:rPr>
              <a:t>2019 LGE Program Priorities</a:t>
            </a:r>
          </a:p>
        </p:txBody>
      </p:sp>
      <p:sp>
        <p:nvSpPr>
          <p:cNvPr id="6" name="TextBox 5"/>
          <p:cNvSpPr txBox="1"/>
          <p:nvPr/>
        </p:nvSpPr>
        <p:spPr>
          <a:xfrm>
            <a:off x="366824" y="1406046"/>
            <a:ext cx="8281751" cy="2354491"/>
          </a:xfrm>
          <a:prstGeom prst="rect">
            <a:avLst/>
          </a:prstGeom>
          <a:noFill/>
        </p:spPr>
        <p:txBody>
          <a:bodyPr wrap="square" rtlCol="0" anchor="t">
            <a:spAutoFit/>
          </a:bodyPr>
          <a:lstStyle/>
          <a:p>
            <a:pPr defTabSz="685800">
              <a:defRPr/>
            </a:pPr>
            <a:r>
              <a:rPr lang="en-US" sz="2100" dirty="0">
                <a:solidFill>
                  <a:srgbClr val="646569"/>
                </a:solidFill>
                <a:latin typeface="Arial" panose="020B0604020202020204" pitchFamily="34" charset="0"/>
                <a:cs typeface="Arial" panose="020B0604020202020204" pitchFamily="34" charset="0"/>
              </a:rPr>
              <a:t>1) Implement planning projects completed with prior LGE funding</a:t>
            </a:r>
          </a:p>
          <a:p>
            <a:pPr defTabSz="685800">
              <a:defRPr/>
            </a:pPr>
            <a:endParaRPr lang="en-US" sz="2100" dirty="0">
              <a:solidFill>
                <a:srgbClr val="646569"/>
              </a:solidFill>
              <a:latin typeface="Arial" panose="020B0604020202020204" pitchFamily="34" charset="0"/>
              <a:cs typeface="Arial" panose="020B0604020202020204" pitchFamily="34" charset="0"/>
            </a:endParaRPr>
          </a:p>
          <a:p>
            <a:pPr defTabSz="685800">
              <a:defRPr/>
            </a:pPr>
            <a:r>
              <a:rPr lang="en-US" sz="2100" dirty="0">
                <a:solidFill>
                  <a:srgbClr val="646569"/>
                </a:solidFill>
                <a:latin typeface="Arial" panose="020B0604020202020204" pitchFamily="34" charset="0"/>
                <a:cs typeface="Arial" panose="020B0604020202020204" pitchFamily="34" charset="0"/>
              </a:rPr>
              <a:t>2) Implement an adopted County-Wide Shared Services Initiative (CWSSI) Plan</a:t>
            </a:r>
          </a:p>
          <a:p>
            <a:pPr defTabSz="685800">
              <a:defRPr/>
            </a:pPr>
            <a:endParaRPr lang="en-US" sz="2100" dirty="0">
              <a:solidFill>
                <a:srgbClr val="646569"/>
              </a:solidFill>
              <a:latin typeface="Arial" panose="020B0604020202020204" pitchFamily="34" charset="0"/>
              <a:cs typeface="Arial" panose="020B0604020202020204" pitchFamily="34" charset="0"/>
            </a:endParaRPr>
          </a:p>
          <a:p>
            <a:pPr defTabSz="685800">
              <a:defRPr/>
            </a:pPr>
            <a:r>
              <a:rPr lang="en-US" sz="2100" dirty="0">
                <a:solidFill>
                  <a:srgbClr val="646569"/>
                </a:solidFill>
                <a:latin typeface="Arial"/>
                <a:cs typeface="Arial"/>
              </a:rPr>
              <a:t>3) Assist local governments with current comprehensive plans and capital investment plans  </a:t>
            </a:r>
            <a:endParaRPr lang="en-US" sz="2100" dirty="0">
              <a:solidFill>
                <a:srgbClr val="64656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043646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137" y="1809750"/>
            <a:ext cx="4788064" cy="2308324"/>
          </a:xfrm>
          <a:prstGeom prst="rect">
            <a:avLst/>
          </a:prstGeom>
          <a:noFill/>
          <a:ln>
            <a:noFill/>
          </a:ln>
        </p:spPr>
        <p:txBody>
          <a:bodyPr wrap="square" rtlCol="0">
            <a:spAutoFit/>
          </a:bodyPr>
          <a:lstStyle/>
          <a:p>
            <a:pPr defTabSz="685800">
              <a:defRPr/>
            </a:pPr>
            <a:r>
              <a:rPr lang="en-US" sz="3600" b="1" dirty="0">
                <a:solidFill>
                  <a:prstClr val="white"/>
                </a:solidFill>
                <a:latin typeface="Arial" panose="020B0604020202020204" pitchFamily="34" charset="0"/>
                <a:cs typeface="Arial" panose="020B0604020202020204" pitchFamily="34" charset="0"/>
              </a:rPr>
              <a:t>Citizen’s Reorganization and Empowerment Grant  (CREG)  </a:t>
            </a:r>
          </a:p>
        </p:txBody>
      </p:sp>
    </p:spTree>
    <p:extLst>
      <p:ext uri="{BB962C8B-B14F-4D97-AF65-F5344CB8AC3E}">
        <p14:creationId xmlns:p14="http://schemas.microsoft.com/office/powerpoint/2010/main" val="42095486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2525" y="515458"/>
            <a:ext cx="8686800" cy="584775"/>
          </a:xfrm>
          <a:prstGeom prst="rect">
            <a:avLst/>
          </a:prstGeom>
          <a:noFill/>
          <a:ln>
            <a:noFill/>
          </a:ln>
        </p:spPr>
        <p:txBody>
          <a:bodyPr wrap="square" rtlCol="0">
            <a:spAutoFit/>
          </a:bodyPr>
          <a:lstStyle/>
          <a:p>
            <a:pPr algn="ctr" defTabSz="685800">
              <a:defRPr/>
            </a:pPr>
            <a:r>
              <a:rPr lang="en-US" sz="3200" b="1" dirty="0">
                <a:solidFill>
                  <a:srgbClr val="002D73"/>
                </a:solidFill>
                <a:latin typeface="Arial" panose="020B0604020202020204" pitchFamily="34" charset="0"/>
                <a:cs typeface="Arial" panose="020B0604020202020204" pitchFamily="34" charset="0"/>
              </a:rPr>
              <a:t>CREG (Non-CFA program)</a:t>
            </a:r>
          </a:p>
        </p:txBody>
      </p:sp>
      <p:sp>
        <p:nvSpPr>
          <p:cNvPr id="7" name="Content Placeholder 2"/>
          <p:cNvSpPr txBox="1">
            <a:spLocks/>
          </p:cNvSpPr>
          <p:nvPr/>
        </p:nvSpPr>
        <p:spPr>
          <a:xfrm>
            <a:off x="182525" y="1188842"/>
            <a:ext cx="8458200" cy="908431"/>
          </a:xfrm>
          <a:prstGeom prst="rect">
            <a:avLst/>
          </a:prstGeom>
          <a:noFill/>
          <a:extLst>
            <a:ext uri="{909E8E84-426E-40DD-AFC4-6F175D3DCCD1}">
              <a14:hiddenFill xmlns:a14="http://schemas.microsoft.com/office/drawing/2010/main">
                <a:solidFill>
                  <a:schemeClr val="tx1">
                    <a:alpha val="74901"/>
                  </a:schemeClr>
                </a:solidFill>
              </a14:hiddenFill>
            </a:ext>
          </a:extLst>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defTabSz="685800">
              <a:buNone/>
              <a:defRPr/>
            </a:pPr>
            <a:r>
              <a:rPr lang="en-US" sz="2700" dirty="0">
                <a:solidFill>
                  <a:srgbClr val="002D73"/>
                </a:solidFill>
              </a:rPr>
              <a:t>Implements General Municipal Law Article 17-A  </a:t>
            </a:r>
          </a:p>
        </p:txBody>
      </p:sp>
      <p:sp>
        <p:nvSpPr>
          <p:cNvPr id="5" name="Content Placeholder 2">
            <a:extLst>
              <a:ext uri="{FF2B5EF4-FFF2-40B4-BE49-F238E27FC236}">
                <a16:creationId xmlns:a16="http://schemas.microsoft.com/office/drawing/2014/main" id="{AF9090BC-F832-491A-8FF9-09B5FB8EB1F2}"/>
              </a:ext>
            </a:extLst>
          </p:cNvPr>
          <p:cNvSpPr txBox="1">
            <a:spLocks/>
          </p:cNvSpPr>
          <p:nvPr/>
        </p:nvSpPr>
        <p:spPr>
          <a:xfrm>
            <a:off x="685800" y="1777194"/>
            <a:ext cx="8458200" cy="3840162"/>
          </a:xfrm>
          <a:prstGeom prst="rect">
            <a:avLst/>
          </a:prstGeom>
          <a:noFill/>
          <a:extLst>
            <a:ext uri="{909E8E84-426E-40DD-AFC4-6F175D3DCCD1}">
              <a14:hiddenFill xmlns:a14="http://schemas.microsoft.com/office/drawing/2010/main">
                <a:solidFill>
                  <a:schemeClr val="tx1">
                    <a:alpha val="74901"/>
                  </a:schemeClr>
                </a:solidFill>
              </a14:hiddenFill>
            </a:ext>
          </a:extLst>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defTabSz="685800">
              <a:buNone/>
              <a:defRPr/>
            </a:pPr>
            <a:r>
              <a:rPr lang="en-US" sz="2100" dirty="0">
                <a:solidFill>
                  <a:prstClr val="black">
                    <a:lumMod val="50000"/>
                    <a:lumOff val="50000"/>
                  </a:prstClr>
                </a:solidFill>
              </a:rPr>
              <a:t>Local Government Consolidation and Dissolution</a:t>
            </a:r>
          </a:p>
          <a:p>
            <a:pPr marL="0" indent="0" algn="just" defTabSz="685800">
              <a:buNone/>
              <a:defRPr/>
            </a:pPr>
            <a:r>
              <a:rPr lang="en-US" sz="2100" dirty="0">
                <a:solidFill>
                  <a:prstClr val="black">
                    <a:lumMod val="50000"/>
                    <a:lumOff val="50000"/>
                  </a:prstClr>
                </a:solidFill>
              </a:rPr>
              <a:t>Special District Consolidation</a:t>
            </a:r>
          </a:p>
          <a:p>
            <a:pPr marL="557213" lvl="1" indent="-214313" algn="just" defTabSz="685800">
              <a:defRPr/>
            </a:pPr>
            <a:r>
              <a:rPr lang="en-US" sz="2100" dirty="0">
                <a:solidFill>
                  <a:prstClr val="black">
                    <a:lumMod val="50000"/>
                    <a:lumOff val="50000"/>
                  </a:prstClr>
                </a:solidFill>
              </a:rPr>
              <a:t>Water and Sewer Districts</a:t>
            </a:r>
          </a:p>
          <a:p>
            <a:pPr marL="557213" lvl="1" indent="-214313" algn="just" defTabSz="685800">
              <a:defRPr/>
            </a:pPr>
            <a:r>
              <a:rPr lang="en-US" sz="2100" dirty="0">
                <a:solidFill>
                  <a:prstClr val="black">
                    <a:lumMod val="50000"/>
                    <a:lumOff val="50000"/>
                  </a:prstClr>
                </a:solidFill>
              </a:rPr>
              <a:t>Fire Districts</a:t>
            </a:r>
          </a:p>
          <a:p>
            <a:pPr marL="557213" lvl="1" indent="-214313" algn="just" defTabSz="685800">
              <a:defRPr/>
            </a:pPr>
            <a:r>
              <a:rPr lang="en-US" sz="2100" dirty="0">
                <a:solidFill>
                  <a:prstClr val="black">
                    <a:lumMod val="50000"/>
                    <a:lumOff val="50000"/>
                  </a:prstClr>
                </a:solidFill>
              </a:rPr>
              <a:t>Fire Protection Districts</a:t>
            </a:r>
          </a:p>
          <a:p>
            <a:pPr marL="557213" lvl="1" indent="-214313" algn="just" defTabSz="685800">
              <a:defRPr/>
            </a:pPr>
            <a:r>
              <a:rPr lang="en-US" sz="2100" dirty="0">
                <a:solidFill>
                  <a:prstClr val="black">
                    <a:lumMod val="50000"/>
                    <a:lumOff val="50000"/>
                  </a:prstClr>
                </a:solidFill>
              </a:rPr>
              <a:t>Other District Types </a:t>
            </a:r>
          </a:p>
        </p:txBody>
      </p:sp>
    </p:spTree>
    <p:extLst>
      <p:ext uri="{BB962C8B-B14F-4D97-AF65-F5344CB8AC3E}">
        <p14:creationId xmlns:p14="http://schemas.microsoft.com/office/powerpoint/2010/main" val="356662890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9075" y="609601"/>
            <a:ext cx="8686800" cy="584775"/>
          </a:xfrm>
          <a:prstGeom prst="rect">
            <a:avLst/>
          </a:prstGeom>
          <a:noFill/>
          <a:ln>
            <a:noFill/>
          </a:ln>
        </p:spPr>
        <p:txBody>
          <a:bodyPr wrap="square" rtlCol="0">
            <a:spAutoFit/>
          </a:bodyPr>
          <a:lstStyle/>
          <a:p>
            <a:pPr algn="ctr" defTabSz="685800">
              <a:defRPr/>
            </a:pPr>
            <a:r>
              <a:rPr lang="en-US" sz="3200" b="1" dirty="0">
                <a:solidFill>
                  <a:srgbClr val="002D73"/>
                </a:solidFill>
                <a:latin typeface="Arial" panose="020B0604020202020204" pitchFamily="34" charset="0"/>
                <a:cs typeface="Arial" panose="020B0604020202020204" pitchFamily="34" charset="0"/>
              </a:rPr>
              <a:t>CREG (Non-CFA program)</a:t>
            </a:r>
          </a:p>
        </p:txBody>
      </p:sp>
      <p:sp>
        <p:nvSpPr>
          <p:cNvPr id="7" name="Content Placeholder 2"/>
          <p:cNvSpPr txBox="1">
            <a:spLocks/>
          </p:cNvSpPr>
          <p:nvPr/>
        </p:nvSpPr>
        <p:spPr>
          <a:xfrm>
            <a:off x="219075" y="1399032"/>
            <a:ext cx="8229600" cy="2946544"/>
          </a:xfrm>
          <a:prstGeom prst="rect">
            <a:avLst/>
          </a:prstGeom>
          <a:noFill/>
          <a:extLst>
            <a:ext uri="{909E8E84-426E-40DD-AFC4-6F175D3DCCD1}">
              <a14:hiddenFill xmlns:a14="http://schemas.microsoft.com/office/drawing/2010/main">
                <a:solidFill>
                  <a:schemeClr val="tx1">
                    <a:alpha val="74901"/>
                  </a:schemeClr>
                </a:solidFill>
              </a14:hiddenFill>
            </a:ext>
          </a:extLst>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lvl="1" indent="0" defTabSz="685800">
              <a:buNone/>
              <a:defRPr/>
            </a:pPr>
            <a:r>
              <a:rPr lang="en-US" altLang="en-US" sz="2400" dirty="0">
                <a:solidFill>
                  <a:prstClr val="black">
                    <a:lumMod val="50000"/>
                    <a:lumOff val="50000"/>
                  </a:prstClr>
                </a:solidFill>
              </a:rPr>
              <a:t>Non-Competitive</a:t>
            </a:r>
          </a:p>
          <a:p>
            <a:pPr marL="342900" lvl="1" indent="0" defTabSz="685800">
              <a:buNone/>
              <a:defRPr/>
            </a:pPr>
            <a:r>
              <a:rPr lang="en-US" altLang="en-US" sz="2400" dirty="0">
                <a:solidFill>
                  <a:prstClr val="black">
                    <a:lumMod val="50000"/>
                    <a:lumOff val="50000"/>
                  </a:prstClr>
                </a:solidFill>
              </a:rPr>
              <a:t>Monthly Deadline</a:t>
            </a:r>
          </a:p>
          <a:p>
            <a:pPr marL="342900" lvl="1" indent="0" defTabSz="685800">
              <a:buNone/>
              <a:defRPr/>
            </a:pPr>
            <a:r>
              <a:rPr lang="en-US" altLang="en-US" sz="2400" dirty="0">
                <a:solidFill>
                  <a:prstClr val="black">
                    <a:lumMod val="50000"/>
                    <a:lumOff val="50000"/>
                  </a:prstClr>
                </a:solidFill>
              </a:rPr>
              <a:t>Maximum of $100,000 per project </a:t>
            </a:r>
          </a:p>
          <a:p>
            <a:pPr marL="857250" lvl="2" indent="-171450" defTabSz="685800">
              <a:defRPr/>
            </a:pPr>
            <a:r>
              <a:rPr lang="en-US" altLang="en-US" dirty="0">
                <a:solidFill>
                  <a:prstClr val="black">
                    <a:lumMod val="50000"/>
                    <a:lumOff val="50000"/>
                  </a:prstClr>
                </a:solidFill>
              </a:rPr>
              <a:t>$</a:t>
            </a:r>
            <a:r>
              <a:rPr lang="en-US" altLang="en-US" sz="2100" dirty="0">
                <a:solidFill>
                  <a:prstClr val="black">
                    <a:lumMod val="50000"/>
                    <a:lumOff val="50000"/>
                  </a:prstClr>
                </a:solidFill>
              </a:rPr>
              <a:t>50,000 maximum for a study</a:t>
            </a:r>
          </a:p>
          <a:p>
            <a:pPr marL="1543050" lvl="4" indent="-171450" defTabSz="685800">
              <a:buFont typeface="Arial" panose="020B0604020202020204" pitchFamily="34" charset="0"/>
              <a:buChar char="•"/>
              <a:defRPr/>
            </a:pPr>
            <a:r>
              <a:rPr lang="en-US" altLang="en-US" sz="2100" dirty="0">
                <a:solidFill>
                  <a:prstClr val="black">
                    <a:lumMod val="50000"/>
                    <a:lumOff val="50000"/>
                  </a:prstClr>
                </a:solidFill>
              </a:rPr>
              <a:t>$25,000 expedited for petitioned local governments</a:t>
            </a:r>
          </a:p>
          <a:p>
            <a:pPr marL="857250" lvl="2" indent="-171450" defTabSz="685800">
              <a:defRPr/>
            </a:pPr>
            <a:r>
              <a:rPr lang="en-US" altLang="en-US" sz="2100" dirty="0">
                <a:solidFill>
                  <a:prstClr val="black">
                    <a:lumMod val="50000"/>
                    <a:lumOff val="50000"/>
                  </a:prstClr>
                </a:solidFill>
              </a:rPr>
              <a:t>$50,000 maximum for implementation </a:t>
            </a:r>
          </a:p>
        </p:txBody>
      </p:sp>
    </p:spTree>
    <p:extLst>
      <p:ext uri="{BB962C8B-B14F-4D97-AF65-F5344CB8AC3E}">
        <p14:creationId xmlns:p14="http://schemas.microsoft.com/office/powerpoint/2010/main" val="15684742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38151"/>
            <a:ext cx="8839200" cy="584775"/>
          </a:xfrm>
          <a:prstGeom prst="rect">
            <a:avLst/>
          </a:prstGeom>
          <a:noFill/>
          <a:ln>
            <a:noFill/>
          </a:ln>
        </p:spPr>
        <p:txBody>
          <a:bodyPr wrap="square" rtlCol="0">
            <a:spAutoFit/>
          </a:bodyPr>
          <a:lstStyle/>
          <a:p>
            <a:pPr algn="ctr" defTabSz="685800">
              <a:defRPr/>
            </a:pPr>
            <a:r>
              <a:rPr lang="en-US" sz="3200" b="1" dirty="0">
                <a:solidFill>
                  <a:srgbClr val="002D73"/>
                </a:solidFill>
                <a:latin typeface="Arial" panose="020B0604020202020204" pitchFamily="34" charset="0"/>
                <a:cs typeface="Arial" panose="020B0604020202020204" pitchFamily="34" charset="0"/>
              </a:rPr>
              <a:t>CREG (Non-CFA program)</a:t>
            </a:r>
          </a:p>
        </p:txBody>
      </p:sp>
      <p:sp>
        <p:nvSpPr>
          <p:cNvPr id="7" name="Content Placeholder 2"/>
          <p:cNvSpPr txBox="1">
            <a:spLocks/>
          </p:cNvSpPr>
          <p:nvPr/>
        </p:nvSpPr>
        <p:spPr>
          <a:xfrm>
            <a:off x="257462" y="1036865"/>
            <a:ext cx="8229600" cy="591957"/>
          </a:xfrm>
          <a:prstGeom prst="rect">
            <a:avLst/>
          </a:prstGeom>
          <a:extLst>
            <a:ext uri="{909E8E84-426E-40DD-AFC4-6F175D3DCCD1}">
              <a14:hiddenFill xmlns:a14="http://schemas.microsoft.com/office/drawing/2010/main">
                <a:solidFill>
                  <a:schemeClr val="tx1">
                    <a:alpha val="74901"/>
                  </a:schemeClr>
                </a:solidFill>
              </a14:hiddenFill>
            </a:ext>
          </a:extLst>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685800">
              <a:buNone/>
              <a:defRPr/>
            </a:pPr>
            <a:r>
              <a:rPr lang="en-US" altLang="en-US" sz="2400" dirty="0">
                <a:solidFill>
                  <a:srgbClr val="002D73"/>
                </a:solidFill>
              </a:rPr>
              <a:t>Eligibility Applicants </a:t>
            </a:r>
          </a:p>
        </p:txBody>
      </p:sp>
      <p:sp>
        <p:nvSpPr>
          <p:cNvPr id="5" name="Content Placeholder 2"/>
          <p:cNvSpPr txBox="1">
            <a:spLocks/>
          </p:cNvSpPr>
          <p:nvPr/>
        </p:nvSpPr>
        <p:spPr>
          <a:xfrm>
            <a:off x="862959" y="1460051"/>
            <a:ext cx="6172200" cy="1229923"/>
          </a:xfrm>
          <a:prstGeom prst="rect">
            <a:avLst/>
          </a:prstGeom>
          <a:noFill/>
        </p:spPr>
        <p:txBody>
          <a:bodyPr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57175" indent="-257175" defTabSz="685800">
              <a:defRPr/>
            </a:pPr>
            <a:r>
              <a:rPr lang="en-US" sz="2100" dirty="0">
                <a:solidFill>
                  <a:prstClr val="black">
                    <a:lumMod val="50000"/>
                    <a:lumOff val="50000"/>
                  </a:prstClr>
                </a:solidFill>
              </a:rPr>
              <a:t>Towns</a:t>
            </a:r>
          </a:p>
          <a:p>
            <a:pPr marL="257175" indent="-257175" defTabSz="685800">
              <a:defRPr/>
            </a:pPr>
            <a:r>
              <a:rPr lang="en-US" sz="2100" dirty="0">
                <a:solidFill>
                  <a:prstClr val="black">
                    <a:lumMod val="50000"/>
                    <a:lumOff val="50000"/>
                  </a:prstClr>
                </a:solidFill>
              </a:rPr>
              <a:t>Villages </a:t>
            </a:r>
          </a:p>
          <a:p>
            <a:pPr marL="257175" indent="-257175" defTabSz="685800">
              <a:defRPr/>
            </a:pPr>
            <a:r>
              <a:rPr lang="en-US" sz="2100" dirty="0">
                <a:solidFill>
                  <a:prstClr val="black">
                    <a:lumMod val="50000"/>
                    <a:lumOff val="50000"/>
                  </a:prstClr>
                </a:solidFill>
              </a:rPr>
              <a:t>Special districts </a:t>
            </a:r>
          </a:p>
          <a:p>
            <a:pPr marL="0" indent="0" defTabSz="685800">
              <a:buNone/>
              <a:defRPr/>
            </a:pPr>
            <a:endParaRPr lang="en-US" sz="3825" dirty="0">
              <a:solidFill>
                <a:srgbClr val="4F81BD">
                  <a:lumMod val="75000"/>
                </a:srgbClr>
              </a:solidFill>
            </a:endParaRPr>
          </a:p>
          <a:p>
            <a:pPr marL="0" indent="0" defTabSz="685800">
              <a:buNone/>
              <a:defRPr/>
            </a:pPr>
            <a:endParaRPr lang="en-US" sz="3450" u="sng" dirty="0">
              <a:solidFill>
                <a:srgbClr val="4F81BD">
                  <a:lumMod val="75000"/>
                </a:srgbClr>
              </a:solidFill>
            </a:endParaRPr>
          </a:p>
          <a:p>
            <a:pPr marL="0" indent="0" defTabSz="685800">
              <a:buNone/>
              <a:defRPr/>
            </a:pPr>
            <a:endParaRPr lang="en-US" dirty="0">
              <a:solidFill>
                <a:prstClr val="black"/>
              </a:solidFill>
            </a:endParaRPr>
          </a:p>
        </p:txBody>
      </p:sp>
      <p:sp>
        <p:nvSpPr>
          <p:cNvPr id="2" name="Rectangle 1"/>
          <p:cNvSpPr/>
          <p:nvPr/>
        </p:nvSpPr>
        <p:spPr>
          <a:xfrm>
            <a:off x="862959" y="3275689"/>
            <a:ext cx="5353189" cy="1061829"/>
          </a:xfrm>
          <a:prstGeom prst="rect">
            <a:avLst/>
          </a:prstGeom>
        </p:spPr>
        <p:txBody>
          <a:bodyPr wrap="square">
            <a:spAutoFit/>
          </a:bodyPr>
          <a:lstStyle/>
          <a:p>
            <a:pPr marL="214313" indent="-214313" defTabSz="685800">
              <a:buFont typeface="Arial" panose="020B0604020202020204" pitchFamily="34" charset="0"/>
              <a:buChar char="•"/>
              <a:defRPr/>
            </a:pPr>
            <a:r>
              <a:rPr lang="en-US" sz="2100" dirty="0">
                <a:solidFill>
                  <a:prstClr val="black">
                    <a:lumMod val="50000"/>
                    <a:lumOff val="50000"/>
                  </a:prstClr>
                </a:solidFill>
                <a:latin typeface="Arial" panose="020B0604020202020204" pitchFamily="34" charset="0"/>
                <a:cs typeface="Arial" panose="020B0604020202020204" pitchFamily="34" charset="0"/>
              </a:rPr>
              <a:t>Contractual </a:t>
            </a:r>
          </a:p>
          <a:p>
            <a:pPr marL="214313" indent="-214313" defTabSz="685800">
              <a:buFont typeface="Arial" panose="020B0604020202020204" pitchFamily="34" charset="0"/>
              <a:buChar char="•"/>
              <a:defRPr/>
            </a:pPr>
            <a:r>
              <a:rPr lang="en-US" sz="2100" dirty="0">
                <a:solidFill>
                  <a:prstClr val="black">
                    <a:lumMod val="50000"/>
                    <a:lumOff val="50000"/>
                  </a:prstClr>
                </a:solidFill>
                <a:latin typeface="Arial" panose="020B0604020202020204" pitchFamily="34" charset="0"/>
                <a:cs typeface="Arial" panose="020B0604020202020204" pitchFamily="34" charset="0"/>
              </a:rPr>
              <a:t>Capital, Construction and Equipment  </a:t>
            </a:r>
          </a:p>
          <a:p>
            <a:pPr marL="214313" indent="-214313" defTabSz="685800">
              <a:buFont typeface="Arial" panose="020B0604020202020204" pitchFamily="34" charset="0"/>
              <a:buChar char="•"/>
              <a:defRPr/>
            </a:pPr>
            <a:r>
              <a:rPr lang="en-US" sz="2100" dirty="0">
                <a:solidFill>
                  <a:prstClr val="black">
                    <a:lumMod val="50000"/>
                    <a:lumOff val="50000"/>
                  </a:prstClr>
                </a:solidFill>
                <a:latin typeface="Arial" panose="020B0604020202020204" pitchFamily="34" charset="0"/>
                <a:cs typeface="Arial" panose="020B0604020202020204" pitchFamily="34" charset="0"/>
              </a:rPr>
              <a:t>Transitional Personnel </a:t>
            </a:r>
          </a:p>
        </p:txBody>
      </p:sp>
      <p:sp>
        <p:nvSpPr>
          <p:cNvPr id="3" name="Rectangle 2"/>
          <p:cNvSpPr/>
          <p:nvPr/>
        </p:nvSpPr>
        <p:spPr>
          <a:xfrm>
            <a:off x="257462" y="2837108"/>
            <a:ext cx="2908168" cy="461665"/>
          </a:xfrm>
          <a:prstGeom prst="rect">
            <a:avLst/>
          </a:prstGeom>
        </p:spPr>
        <p:txBody>
          <a:bodyPr wrap="none">
            <a:spAutoFit/>
          </a:bodyPr>
          <a:lstStyle/>
          <a:p>
            <a:pPr defTabSz="685800">
              <a:defRPr/>
            </a:pPr>
            <a:r>
              <a:rPr lang="en-US" sz="2400" dirty="0">
                <a:solidFill>
                  <a:srgbClr val="002D73"/>
                </a:solidFill>
                <a:latin typeface="Arial" panose="020B0604020202020204" pitchFamily="34" charset="0"/>
                <a:cs typeface="Arial" panose="020B0604020202020204" pitchFamily="34" charset="0"/>
              </a:rPr>
              <a:t>Eligibility Expenses </a:t>
            </a:r>
          </a:p>
        </p:txBody>
      </p:sp>
    </p:spTree>
    <p:extLst>
      <p:ext uri="{BB962C8B-B14F-4D97-AF65-F5344CB8AC3E}">
        <p14:creationId xmlns:p14="http://schemas.microsoft.com/office/powerpoint/2010/main" val="27612869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137" y="1809750"/>
            <a:ext cx="4788064" cy="1754326"/>
          </a:xfrm>
          <a:prstGeom prst="rect">
            <a:avLst/>
          </a:prstGeom>
          <a:noFill/>
          <a:ln>
            <a:noFill/>
          </a:ln>
        </p:spPr>
        <p:txBody>
          <a:bodyPr wrap="square" rtlCol="0">
            <a:spAutoFit/>
          </a:bodyPr>
          <a:lstStyle/>
          <a:p>
            <a:pPr defTabSz="685800">
              <a:defRPr/>
            </a:pPr>
            <a:r>
              <a:rPr lang="en-US" sz="3600" b="1" dirty="0">
                <a:solidFill>
                  <a:prstClr val="white"/>
                </a:solidFill>
                <a:latin typeface="Arial" panose="020B0604020202020204" pitchFamily="34" charset="0"/>
                <a:cs typeface="Arial" panose="020B0604020202020204" pitchFamily="34" charset="0"/>
              </a:rPr>
              <a:t>Municipal Restructuring Fund (MRF)   </a:t>
            </a:r>
          </a:p>
        </p:txBody>
      </p:sp>
    </p:spTree>
    <p:extLst>
      <p:ext uri="{BB962C8B-B14F-4D97-AF65-F5344CB8AC3E}">
        <p14:creationId xmlns:p14="http://schemas.microsoft.com/office/powerpoint/2010/main" val="357366725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609601"/>
            <a:ext cx="8686800" cy="584775"/>
          </a:xfrm>
          <a:prstGeom prst="rect">
            <a:avLst/>
          </a:prstGeom>
          <a:noFill/>
          <a:ln>
            <a:noFill/>
          </a:ln>
        </p:spPr>
        <p:txBody>
          <a:bodyPr wrap="square" rtlCol="0">
            <a:spAutoFit/>
          </a:bodyPr>
          <a:lstStyle/>
          <a:p>
            <a:pPr algn="ctr" defTabSz="685800">
              <a:defRPr/>
            </a:pPr>
            <a:r>
              <a:rPr lang="en-US" sz="3200" b="1" dirty="0">
                <a:solidFill>
                  <a:srgbClr val="002D73"/>
                </a:solidFill>
                <a:latin typeface="Arial" panose="020B0604020202020204" pitchFamily="34" charset="0"/>
                <a:cs typeface="Arial" panose="020B0604020202020204" pitchFamily="34" charset="0"/>
              </a:rPr>
              <a:t>MRF (Non-CFA program)  </a:t>
            </a:r>
          </a:p>
        </p:txBody>
      </p:sp>
      <p:sp>
        <p:nvSpPr>
          <p:cNvPr id="12" name="TextBox 11"/>
          <p:cNvSpPr txBox="1"/>
          <p:nvPr/>
        </p:nvSpPr>
        <p:spPr>
          <a:xfrm>
            <a:off x="324292" y="1362518"/>
            <a:ext cx="8359850" cy="3046988"/>
          </a:xfrm>
          <a:prstGeom prst="rect">
            <a:avLst/>
          </a:prstGeom>
          <a:noFill/>
          <a:ln>
            <a:noFill/>
          </a:ln>
        </p:spPr>
        <p:txBody>
          <a:bodyPr wrap="square" rtlCol="0">
            <a:spAutoFit/>
          </a:bodyPr>
          <a:lstStyle/>
          <a:p>
            <a:pPr defTabSz="685800">
              <a:defRPr/>
            </a:pPr>
            <a:r>
              <a:rPr lang="en-US" sz="2400" dirty="0">
                <a:solidFill>
                  <a:srgbClr val="646569"/>
                </a:solidFill>
                <a:latin typeface="Arial" panose="020B0604020202020204" pitchFamily="34" charset="0"/>
                <a:cs typeface="Arial" panose="020B0604020202020204" pitchFamily="34" charset="0"/>
              </a:rPr>
              <a:t>Continuous recruitment process</a:t>
            </a:r>
          </a:p>
          <a:p>
            <a:pPr defTabSz="685800">
              <a:defRPr/>
            </a:pPr>
            <a:r>
              <a:rPr lang="en-US" sz="2400" dirty="0">
                <a:solidFill>
                  <a:srgbClr val="646569"/>
                </a:solidFill>
                <a:latin typeface="Arial" panose="020B0604020202020204" pitchFamily="34" charset="0"/>
                <a:cs typeface="Arial" panose="020B0604020202020204" pitchFamily="34" charset="0"/>
              </a:rPr>
              <a:t>	Project Roll Ups -  2</a:t>
            </a:r>
            <a:r>
              <a:rPr lang="en-US" sz="2400" baseline="30000" dirty="0">
                <a:solidFill>
                  <a:srgbClr val="646569"/>
                </a:solidFill>
                <a:latin typeface="Arial" panose="020B0604020202020204" pitchFamily="34" charset="0"/>
                <a:cs typeface="Arial" panose="020B0604020202020204" pitchFamily="34" charset="0"/>
              </a:rPr>
              <a:t>nd</a:t>
            </a:r>
            <a:r>
              <a:rPr lang="en-US" sz="2400" dirty="0">
                <a:solidFill>
                  <a:srgbClr val="646569"/>
                </a:solidFill>
                <a:latin typeface="Arial" panose="020B0604020202020204" pitchFamily="34" charset="0"/>
                <a:cs typeface="Arial" panose="020B0604020202020204" pitchFamily="34" charset="0"/>
              </a:rPr>
              <a:t> Wednesdays of March, July and 	November</a:t>
            </a:r>
          </a:p>
          <a:p>
            <a:pPr defTabSz="685800">
              <a:defRPr/>
            </a:pPr>
            <a:r>
              <a:rPr lang="en-US" sz="2400" dirty="0">
                <a:solidFill>
                  <a:srgbClr val="646569"/>
                </a:solidFill>
                <a:latin typeface="Arial" panose="020B0604020202020204" pitchFamily="34" charset="0"/>
                <a:cs typeface="Arial" panose="020B0604020202020204" pitchFamily="34" charset="0"/>
              </a:rPr>
              <a:t>Four phases of project development</a:t>
            </a:r>
          </a:p>
          <a:p>
            <a:pPr defTabSz="685800">
              <a:defRPr/>
            </a:pPr>
            <a:r>
              <a:rPr lang="en-US" sz="2400" dirty="0">
                <a:solidFill>
                  <a:srgbClr val="646569"/>
                </a:solidFill>
                <a:latin typeface="Arial" panose="020B0604020202020204" pitchFamily="34" charset="0"/>
                <a:cs typeface="Arial" panose="020B0604020202020204" pitchFamily="34" charset="0"/>
              </a:rPr>
              <a:t>DOS review and participation at each phase</a:t>
            </a:r>
          </a:p>
          <a:p>
            <a:pPr defTabSz="685800">
              <a:defRPr/>
            </a:pPr>
            <a:r>
              <a:rPr lang="en-US" sz="2400" dirty="0">
                <a:solidFill>
                  <a:srgbClr val="646569"/>
                </a:solidFill>
                <a:latin typeface="Arial" panose="020B0604020202020204" pitchFamily="34" charset="0"/>
                <a:cs typeface="Arial" panose="020B0604020202020204" pitchFamily="34" charset="0"/>
              </a:rPr>
              <a:t>Projects may enter at appropriate phase</a:t>
            </a:r>
          </a:p>
          <a:p>
            <a:pPr defTabSz="685800">
              <a:defRPr/>
            </a:pPr>
            <a:r>
              <a:rPr lang="en-US" sz="2400" dirty="0">
                <a:solidFill>
                  <a:srgbClr val="646569"/>
                </a:solidFill>
                <a:latin typeface="Arial" panose="020B0604020202020204" pitchFamily="34" charset="0"/>
                <a:cs typeface="Arial" panose="020B0604020202020204" pitchFamily="34" charset="0"/>
              </a:rPr>
              <a:t>  </a:t>
            </a:r>
          </a:p>
          <a:p>
            <a:pPr marL="342892" indent="-342892" defTabSz="685800">
              <a:buFont typeface="Arial" panose="020B0604020202020204" pitchFamily="34" charset="0"/>
              <a:buChar char="•"/>
              <a:defRPr/>
            </a:pPr>
            <a:endParaRPr lang="en-US" sz="2400" dirty="0">
              <a:solidFill>
                <a:srgbClr val="64656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949864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228600" y="532069"/>
            <a:ext cx="8686800" cy="584775"/>
          </a:xfrm>
          <a:prstGeom prst="rect">
            <a:avLst/>
          </a:prstGeom>
          <a:noFill/>
          <a:ln>
            <a:noFill/>
          </a:ln>
        </p:spPr>
        <p:txBody>
          <a:bodyPr wrap="square" rtlCol="0">
            <a:spAutoFit/>
          </a:bodyPr>
          <a:lstStyle/>
          <a:p>
            <a:pPr algn="ctr" defTabSz="685800">
              <a:defRPr/>
            </a:pPr>
            <a:r>
              <a:rPr lang="en-US" sz="3200" b="1" dirty="0">
                <a:solidFill>
                  <a:srgbClr val="002D73"/>
                </a:solidFill>
                <a:latin typeface="Arial" panose="020B0604020202020204" pitchFamily="34" charset="0"/>
                <a:cs typeface="Arial" panose="020B0604020202020204" pitchFamily="34" charset="0"/>
              </a:rPr>
              <a:t>MRF Process </a:t>
            </a:r>
          </a:p>
        </p:txBody>
      </p:sp>
      <p:pic>
        <p:nvPicPr>
          <p:cNvPr id="2" name="Picture 1">
            <a:extLst>
              <a:ext uri="{FF2B5EF4-FFF2-40B4-BE49-F238E27FC236}">
                <a16:creationId xmlns:a16="http://schemas.microsoft.com/office/drawing/2014/main" id="{CA6AE677-BFC2-446A-A7B9-EFDD72CC4638}"/>
              </a:ext>
            </a:extLst>
          </p:cNvPr>
          <p:cNvPicPr>
            <a:picLocks noChangeAspect="1"/>
          </p:cNvPicPr>
          <p:nvPr/>
        </p:nvPicPr>
        <p:blipFill>
          <a:blip r:embed="rId3"/>
          <a:stretch>
            <a:fillRect/>
          </a:stretch>
        </p:blipFill>
        <p:spPr>
          <a:xfrm>
            <a:off x="1313290" y="1312143"/>
            <a:ext cx="6517421" cy="2827037"/>
          </a:xfrm>
          <a:prstGeom prst="rect">
            <a:avLst/>
          </a:prstGeom>
        </p:spPr>
      </p:pic>
    </p:spTree>
    <p:extLst>
      <p:ext uri="{BB962C8B-B14F-4D97-AF65-F5344CB8AC3E}">
        <p14:creationId xmlns:p14="http://schemas.microsoft.com/office/powerpoint/2010/main" val="2796786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9B69656-1AD3-A94B-B9F4-2AE9B6028F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565"/>
            <a:ext cx="9144000" cy="5120640"/>
          </a:xfrm>
          <a:prstGeom prst="rect">
            <a:avLst/>
          </a:prstGeom>
        </p:spPr>
      </p:pic>
      <p:sp>
        <p:nvSpPr>
          <p:cNvPr id="15" name="Shape 176">
            <a:extLst>
              <a:ext uri="{FF2B5EF4-FFF2-40B4-BE49-F238E27FC236}">
                <a16:creationId xmlns:a16="http://schemas.microsoft.com/office/drawing/2014/main" id="{B9E634A0-E6FC-544B-97EB-FD2043C3EA45}"/>
              </a:ext>
            </a:extLst>
          </p:cNvPr>
          <p:cNvSpPr/>
          <p:nvPr/>
        </p:nvSpPr>
        <p:spPr>
          <a:xfrm rot="5870471" flipH="1">
            <a:off x="3099350" y="-5574203"/>
            <a:ext cx="34485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sp>
        <p:nvSpPr>
          <p:cNvPr id="14" name="Shape 176">
            <a:extLst>
              <a:ext uri="{FF2B5EF4-FFF2-40B4-BE49-F238E27FC236}">
                <a16:creationId xmlns:a16="http://schemas.microsoft.com/office/drawing/2014/main" id="{8B463661-C2E3-DB40-B013-205A8BAC7894}"/>
              </a:ext>
            </a:extLst>
          </p:cNvPr>
          <p:cNvSpPr/>
          <p:nvPr/>
        </p:nvSpPr>
        <p:spPr>
          <a:xfrm rot="16720797" flipH="1">
            <a:off x="2719343" y="-2071519"/>
            <a:ext cx="3931874" cy="12573346"/>
          </a:xfrm>
          <a:prstGeom prst="rect">
            <a:avLst/>
          </a:prstGeom>
          <a:gradFill>
            <a:gsLst>
              <a:gs pos="0">
                <a:srgbClr val="002060">
                  <a:alpha val="0"/>
                  <a:lumMod val="46000"/>
                </a:srgbClr>
              </a:gs>
              <a:gs pos="83000">
                <a:srgbClr val="002060">
                  <a:lumMod val="33000"/>
                </a:srgbClr>
              </a:gs>
              <a:gs pos="100000">
                <a:srgbClr val="002060">
                  <a:lumMod val="25000"/>
                </a:srgbClr>
              </a:gs>
            </a:gsLst>
            <a:lin ang="0" scaled="0"/>
          </a:gradFill>
          <a:ln>
            <a:noFill/>
          </a:ln>
        </p:spPr>
        <p:txBody>
          <a:bodyPr wrap="square" lIns="63730" tIns="31866" rIns="63730" bIns="31866" anchor="ctr" anchorCtr="0">
            <a:noAutofit/>
          </a:bodyPr>
          <a:lstStyle/>
          <a:p>
            <a:pPr algn="ctr" defTabSz="724362">
              <a:defRPr/>
            </a:pPr>
            <a:endParaRPr sz="1186" kern="0">
              <a:solidFill>
                <a:srgbClr val="FFFFFF"/>
              </a:solidFill>
              <a:latin typeface="Calibri"/>
              <a:ea typeface="Arial"/>
              <a:cs typeface="Arial"/>
              <a:sym typeface="Arial"/>
            </a:endParaRPr>
          </a:p>
        </p:txBody>
      </p:sp>
      <p:grpSp>
        <p:nvGrpSpPr>
          <p:cNvPr id="12" name="Group 11">
            <a:extLst>
              <a:ext uri="{FF2B5EF4-FFF2-40B4-BE49-F238E27FC236}">
                <a16:creationId xmlns:a16="http://schemas.microsoft.com/office/drawing/2014/main" id="{7A2C930A-5DF3-624F-A325-FAA58B7BE2C8}"/>
              </a:ext>
            </a:extLst>
          </p:cNvPr>
          <p:cNvGrpSpPr/>
          <p:nvPr/>
        </p:nvGrpSpPr>
        <p:grpSpPr>
          <a:xfrm>
            <a:off x="-289205" y="4457634"/>
            <a:ext cx="9485457" cy="316090"/>
            <a:chOff x="-361507" y="5557755"/>
            <a:chExt cx="11856821" cy="395112"/>
          </a:xfrm>
        </p:grpSpPr>
        <p:cxnSp>
          <p:nvCxnSpPr>
            <p:cNvPr id="13" name="Straight Connector 12">
              <a:extLst>
                <a:ext uri="{FF2B5EF4-FFF2-40B4-BE49-F238E27FC236}">
                  <a16:creationId xmlns:a16="http://schemas.microsoft.com/office/drawing/2014/main" id="{328584FF-B8F2-D94F-8C14-ED1E7CA6EC0E}"/>
                </a:ext>
              </a:extLst>
            </p:cNvPr>
            <p:cNvCxnSpPr>
              <a:cxnSpLocks/>
            </p:cNvCxnSpPr>
            <p:nvPr/>
          </p:nvCxnSpPr>
          <p:spPr>
            <a:xfrm>
              <a:off x="6962396" y="5755311"/>
              <a:ext cx="4532918"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90F87DD-F65C-EF4A-9D50-06A6CB85DA47}"/>
                </a:ext>
              </a:extLst>
            </p:cNvPr>
            <p:cNvCxnSpPr>
              <a:cxnSpLocks/>
            </p:cNvCxnSpPr>
            <p:nvPr/>
          </p:nvCxnSpPr>
          <p:spPr>
            <a:xfrm>
              <a:off x="-361507" y="5755311"/>
              <a:ext cx="482911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0B6F9316-3FB9-E84D-8530-D17EFA311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7841" y="5557755"/>
              <a:ext cx="2354318" cy="395112"/>
            </a:xfrm>
            <a:prstGeom prst="rect">
              <a:avLst/>
            </a:prstGeom>
          </p:spPr>
        </p:pic>
      </p:grpSp>
      <p:grpSp>
        <p:nvGrpSpPr>
          <p:cNvPr id="24" name="Group 23">
            <a:extLst>
              <a:ext uri="{FF2B5EF4-FFF2-40B4-BE49-F238E27FC236}">
                <a16:creationId xmlns:a16="http://schemas.microsoft.com/office/drawing/2014/main" id="{F165C035-8AAA-E84F-89ED-D0014790E7E6}"/>
              </a:ext>
            </a:extLst>
          </p:cNvPr>
          <p:cNvGrpSpPr/>
          <p:nvPr/>
        </p:nvGrpSpPr>
        <p:grpSpPr>
          <a:xfrm>
            <a:off x="-360044" y="13801"/>
            <a:ext cx="9864090" cy="5118269"/>
            <a:chOff x="-450056" y="2964"/>
            <a:chExt cx="12330113" cy="6397836"/>
          </a:xfrm>
        </p:grpSpPr>
        <p:sp>
          <p:nvSpPr>
            <p:cNvPr id="25" name="Rectangle 24">
              <a:extLst>
                <a:ext uri="{FF2B5EF4-FFF2-40B4-BE49-F238E27FC236}">
                  <a16:creationId xmlns:a16="http://schemas.microsoft.com/office/drawing/2014/main" id="{FE4B5C02-B003-B145-8F42-D1FB09B88F3D}"/>
                </a:ext>
              </a:extLst>
            </p:cNvPr>
            <p:cNvSpPr/>
            <p:nvPr/>
          </p:nvSpPr>
          <p:spPr>
            <a:xfrm>
              <a:off x="-450056" y="2964"/>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sp>
          <p:nvSpPr>
            <p:cNvPr id="26" name="Rectangle 25">
              <a:extLst>
                <a:ext uri="{FF2B5EF4-FFF2-40B4-BE49-F238E27FC236}">
                  <a16:creationId xmlns:a16="http://schemas.microsoft.com/office/drawing/2014/main" id="{DC33BD0E-D308-6143-BF27-F34B183EEB00}"/>
                </a:ext>
              </a:extLst>
            </p:cNvPr>
            <p:cNvSpPr/>
            <p:nvPr/>
          </p:nvSpPr>
          <p:spPr>
            <a:xfrm>
              <a:off x="-450056" y="6218026"/>
              <a:ext cx="12330113" cy="182774"/>
            </a:xfrm>
            <a:prstGeom prst="rect">
              <a:avLst/>
            </a:prstGeom>
            <a:solidFill>
              <a:srgbClr val="FFA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4702"/>
              <a:endParaRPr lang="en-US" sz="2078">
                <a:solidFill>
                  <a:prstClr val="white"/>
                </a:solidFill>
                <a:latin typeface="Arial"/>
              </a:endParaRPr>
            </a:p>
          </p:txBody>
        </p:sp>
      </p:grpSp>
      <p:sp>
        <p:nvSpPr>
          <p:cNvPr id="27" name="Rectangle 26">
            <a:extLst>
              <a:ext uri="{FF2B5EF4-FFF2-40B4-BE49-F238E27FC236}">
                <a16:creationId xmlns:a16="http://schemas.microsoft.com/office/drawing/2014/main" id="{0ED14F31-0C49-E647-B978-7388904F0327}"/>
              </a:ext>
            </a:extLst>
          </p:cNvPr>
          <p:cNvSpPr/>
          <p:nvPr/>
        </p:nvSpPr>
        <p:spPr>
          <a:xfrm>
            <a:off x="876107" y="879378"/>
            <a:ext cx="7391786" cy="3431382"/>
          </a:xfrm>
          <a:prstGeom prst="rect">
            <a:avLst/>
          </a:prstGeom>
          <a:solidFill>
            <a:schemeClr val="bg1">
              <a:alpha val="8000"/>
            </a:schemeClr>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8" name="Rectangle 27">
            <a:extLst>
              <a:ext uri="{FF2B5EF4-FFF2-40B4-BE49-F238E27FC236}">
                <a16:creationId xmlns:a16="http://schemas.microsoft.com/office/drawing/2014/main" id="{B844D6D7-1067-7C42-AA8C-49E50A10C405}"/>
              </a:ext>
            </a:extLst>
          </p:cNvPr>
          <p:cNvSpPr/>
          <p:nvPr/>
        </p:nvSpPr>
        <p:spPr>
          <a:xfrm>
            <a:off x="871755" y="4297041"/>
            <a:ext cx="7400490" cy="36575"/>
          </a:xfrm>
          <a:prstGeom prst="rect">
            <a:avLst/>
          </a:prstGeom>
          <a:solidFill>
            <a:srgbClr val="FFA900"/>
          </a:solidFill>
          <a:ln w="25400" cap="flat" cmpd="sng" algn="ctr">
            <a:noFill/>
            <a:prstDash val="solid"/>
          </a:ln>
          <a:effectLst/>
        </p:spPr>
        <p:txBody>
          <a:bodyPr rtlCol="0" anchor="ctr"/>
          <a:lstStyle/>
          <a:p>
            <a:pPr algn="ctr" defTabSz="650268">
              <a:defRPr/>
            </a:pPr>
            <a:endParaRPr lang="en-US" sz="1280" kern="0">
              <a:solidFill>
                <a:prstClr val="white"/>
              </a:solidFill>
              <a:latin typeface="Arial"/>
            </a:endParaRPr>
          </a:p>
        </p:txBody>
      </p:sp>
      <p:sp>
        <p:nvSpPr>
          <p:cNvPr id="29" name="TextBox 28">
            <a:extLst>
              <a:ext uri="{FF2B5EF4-FFF2-40B4-BE49-F238E27FC236}">
                <a16:creationId xmlns:a16="http://schemas.microsoft.com/office/drawing/2014/main" id="{31831A61-241A-0646-81DF-01FC28E7435F}"/>
              </a:ext>
            </a:extLst>
          </p:cNvPr>
          <p:cNvSpPr txBox="1"/>
          <p:nvPr/>
        </p:nvSpPr>
        <p:spPr>
          <a:xfrm>
            <a:off x="877146" y="495728"/>
            <a:ext cx="7386321" cy="416229"/>
          </a:xfrm>
          <a:prstGeom prst="rect">
            <a:avLst/>
          </a:prstGeom>
          <a:solidFill>
            <a:srgbClr val="FFA900"/>
          </a:solidFill>
          <a:ln>
            <a:noFill/>
          </a:ln>
        </p:spPr>
        <p:txBody>
          <a:bodyPr wrap="square" lIns="70830" tIns="35414" rIns="70830" bIns="35414" rtlCol="0">
            <a:spAutoFit/>
          </a:bodyPr>
          <a:lstStyle/>
          <a:p>
            <a:pPr algn="ctr" defTabSz="709040" fontAlgn="base">
              <a:spcBef>
                <a:spcPct val="0"/>
              </a:spcBef>
              <a:spcAft>
                <a:spcPct val="0"/>
              </a:spcAft>
              <a:defRPr/>
            </a:pPr>
            <a:r>
              <a:rPr lang="en-US" sz="2240" b="1" dirty="0">
                <a:solidFill>
                  <a:srgbClr val="002060"/>
                </a:solidFill>
                <a:latin typeface="Arial"/>
                <a:ea typeface="ＭＳ Ｐゴシック" charset="0"/>
              </a:rPr>
              <a:t>REDC Workforce Development Committees</a:t>
            </a:r>
          </a:p>
        </p:txBody>
      </p:sp>
      <p:sp>
        <p:nvSpPr>
          <p:cNvPr id="4" name="TextBox 3"/>
          <p:cNvSpPr txBox="1"/>
          <p:nvPr/>
        </p:nvSpPr>
        <p:spPr>
          <a:xfrm>
            <a:off x="1148209" y="1055095"/>
            <a:ext cx="6921627" cy="3141886"/>
          </a:xfrm>
          <a:prstGeom prst="rect">
            <a:avLst/>
          </a:prstGeom>
          <a:noFill/>
        </p:spPr>
        <p:txBody>
          <a:bodyPr wrap="square" rtlCol="0">
            <a:spAutoFit/>
          </a:bodyPr>
          <a:lstStyle/>
          <a:p>
            <a:pPr defTabSz="684702"/>
            <a:r>
              <a:rPr lang="en-US" sz="1440" dirty="0">
                <a:solidFill>
                  <a:prstClr val="white"/>
                </a:solidFill>
                <a:latin typeface="Arial"/>
              </a:rPr>
              <a:t>Each REDC is establishing a new Workforce Development Committee by May 15, 2019 to ensure stage one review includes critical members of the local workforce and economic systems.</a:t>
            </a:r>
          </a:p>
          <a:p>
            <a:pPr defTabSz="684702"/>
            <a:endParaRPr lang="en-US" sz="1440" dirty="0">
              <a:solidFill>
                <a:prstClr val="white"/>
              </a:solidFill>
              <a:latin typeface="Arial"/>
            </a:endParaRPr>
          </a:p>
          <a:p>
            <a:pPr defTabSz="684702"/>
            <a:r>
              <a:rPr lang="en-US" sz="1440" dirty="0">
                <a:solidFill>
                  <a:prstClr val="white"/>
                </a:solidFill>
                <a:latin typeface="Arial"/>
              </a:rPr>
              <a:t>The Committee will include experts from the following fields:</a:t>
            </a:r>
          </a:p>
          <a:p>
            <a:pPr marL="228600" indent="-228600" defTabSz="684702">
              <a:spcBef>
                <a:spcPts val="480"/>
              </a:spcBef>
              <a:spcAft>
                <a:spcPts val="960"/>
              </a:spcAft>
              <a:buFont typeface="Arial" panose="020B0604020202020204" pitchFamily="34" charset="0"/>
              <a:buChar char="•"/>
            </a:pPr>
            <a:r>
              <a:rPr lang="en-US" sz="1440" dirty="0">
                <a:solidFill>
                  <a:prstClr val="white"/>
                </a:solidFill>
                <a:latin typeface="Arial"/>
              </a:rPr>
              <a:t>Economic Development </a:t>
            </a:r>
          </a:p>
          <a:p>
            <a:pPr marL="228600" indent="-228600" defTabSz="684702">
              <a:spcBef>
                <a:spcPts val="480"/>
              </a:spcBef>
              <a:spcAft>
                <a:spcPts val="960"/>
              </a:spcAft>
              <a:buFont typeface="Arial" panose="020B0604020202020204" pitchFamily="34" charset="0"/>
              <a:buChar char="•"/>
            </a:pPr>
            <a:r>
              <a:rPr lang="en-US" sz="1440" dirty="0">
                <a:solidFill>
                  <a:prstClr val="white"/>
                </a:solidFill>
                <a:latin typeface="Arial"/>
              </a:rPr>
              <a:t>Higher Education</a:t>
            </a:r>
          </a:p>
          <a:p>
            <a:pPr marL="228600" indent="-228600" defTabSz="684702">
              <a:spcBef>
                <a:spcPts val="480"/>
              </a:spcBef>
              <a:spcAft>
                <a:spcPts val="960"/>
              </a:spcAft>
              <a:buFont typeface="Arial" panose="020B0604020202020204" pitchFamily="34" charset="0"/>
              <a:buChar char="•"/>
            </a:pPr>
            <a:r>
              <a:rPr lang="en-US" sz="1440" dirty="0">
                <a:solidFill>
                  <a:prstClr val="white"/>
                </a:solidFill>
                <a:latin typeface="Arial"/>
              </a:rPr>
              <a:t>Local Workforce Investment Boards</a:t>
            </a:r>
          </a:p>
          <a:p>
            <a:pPr marL="228600" indent="-228600" defTabSz="684702">
              <a:spcBef>
                <a:spcPts val="480"/>
              </a:spcBef>
              <a:spcAft>
                <a:spcPts val="960"/>
              </a:spcAft>
              <a:buFont typeface="Arial" panose="020B0604020202020204" pitchFamily="34" charset="0"/>
              <a:buChar char="•"/>
            </a:pPr>
            <a:r>
              <a:rPr lang="en-US" sz="1440" dirty="0">
                <a:solidFill>
                  <a:prstClr val="white"/>
                </a:solidFill>
                <a:latin typeface="Arial"/>
              </a:rPr>
              <a:t>Boards of Cooperative Educational Services (BOCES)</a:t>
            </a:r>
          </a:p>
          <a:p>
            <a:pPr marL="228600" indent="-228600" defTabSz="684702">
              <a:spcBef>
                <a:spcPts val="480"/>
              </a:spcBef>
              <a:spcAft>
                <a:spcPts val="960"/>
              </a:spcAft>
              <a:buFont typeface="Arial" panose="020B0604020202020204" pitchFamily="34" charset="0"/>
              <a:buChar char="•"/>
            </a:pPr>
            <a:r>
              <a:rPr lang="en-US" sz="1440" dirty="0">
                <a:solidFill>
                  <a:prstClr val="white"/>
                </a:solidFill>
                <a:latin typeface="Arial"/>
              </a:rPr>
              <a:t>Empire State Poverty Reduction Initiative (ESPRI) rep from each region</a:t>
            </a:r>
          </a:p>
        </p:txBody>
      </p:sp>
    </p:spTree>
    <p:extLst>
      <p:ext uri="{BB962C8B-B14F-4D97-AF65-F5344CB8AC3E}">
        <p14:creationId xmlns:p14="http://schemas.microsoft.com/office/powerpoint/2010/main" val="42080175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52400" y="438151"/>
            <a:ext cx="8686800" cy="584775"/>
          </a:xfrm>
          <a:prstGeom prst="rect">
            <a:avLst/>
          </a:prstGeom>
          <a:noFill/>
          <a:ln>
            <a:noFill/>
          </a:ln>
        </p:spPr>
        <p:txBody>
          <a:bodyPr wrap="square" rtlCol="0">
            <a:spAutoFit/>
          </a:bodyPr>
          <a:lstStyle/>
          <a:p>
            <a:pPr algn="ctr" defTabSz="685800">
              <a:defRPr/>
            </a:pPr>
            <a:r>
              <a:rPr lang="en-US" sz="3200" b="1" dirty="0">
                <a:solidFill>
                  <a:srgbClr val="002D73"/>
                </a:solidFill>
                <a:latin typeface="Arial" panose="020B0604020202020204" pitchFamily="34" charset="0"/>
                <a:cs typeface="Arial" panose="020B0604020202020204" pitchFamily="34" charset="0"/>
              </a:rPr>
              <a:t>Funding </a:t>
            </a:r>
          </a:p>
        </p:txBody>
      </p:sp>
      <p:graphicFrame>
        <p:nvGraphicFramePr>
          <p:cNvPr id="2" name="Table 1"/>
          <p:cNvGraphicFramePr>
            <a:graphicFrameLocks noGrp="1"/>
          </p:cNvGraphicFramePr>
          <p:nvPr>
            <p:extLst/>
          </p:nvPr>
        </p:nvGraphicFramePr>
        <p:xfrm>
          <a:off x="1055914" y="1209674"/>
          <a:ext cx="6879772" cy="3102431"/>
        </p:xfrm>
        <a:graphic>
          <a:graphicData uri="http://schemas.openxmlformats.org/drawingml/2006/table">
            <a:tbl>
              <a:tblPr firstRow="1" firstCol="1" bandRow="1">
                <a:tableStyleId>{5C22544A-7EE6-4342-B048-85BDC9FD1C3A}</a:tableStyleId>
              </a:tblPr>
              <a:tblGrid>
                <a:gridCol w="2445242">
                  <a:extLst>
                    <a:ext uri="{9D8B030D-6E8A-4147-A177-3AD203B41FA5}">
                      <a16:colId xmlns:a16="http://schemas.microsoft.com/office/drawing/2014/main" val="20000"/>
                    </a:ext>
                  </a:extLst>
                </a:gridCol>
                <a:gridCol w="4434530">
                  <a:extLst>
                    <a:ext uri="{9D8B030D-6E8A-4147-A177-3AD203B41FA5}">
                      <a16:colId xmlns:a16="http://schemas.microsoft.com/office/drawing/2014/main" val="20001"/>
                    </a:ext>
                  </a:extLst>
                </a:gridCol>
              </a:tblGrid>
              <a:tr h="930729">
                <a:tc>
                  <a:txBody>
                    <a:bodyPr/>
                    <a:lstStyle/>
                    <a:p>
                      <a:pPr marL="0" marR="0" algn="ctr">
                        <a:lnSpc>
                          <a:spcPct val="115000"/>
                        </a:lnSpc>
                        <a:spcBef>
                          <a:spcPts val="0"/>
                        </a:spcBef>
                        <a:spcAft>
                          <a:spcPts val="600"/>
                        </a:spcAft>
                      </a:pPr>
                      <a:r>
                        <a:rPr lang="en-US" sz="1500" dirty="0">
                          <a:effectLst/>
                        </a:rPr>
                        <a:t>Phase of Funding</a:t>
                      </a:r>
                      <a:endPar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15000"/>
                        </a:lnSpc>
                        <a:spcBef>
                          <a:spcPts val="0"/>
                        </a:spcBef>
                        <a:spcAft>
                          <a:spcPts val="600"/>
                        </a:spcAft>
                      </a:pPr>
                      <a:r>
                        <a:rPr lang="en-US" sz="1500" dirty="0">
                          <a:effectLst/>
                        </a:rPr>
                        <a:t>Maximum Amount for a Project is based on the Tax Levy Impact and Implementation Award Calculation Worksheet (not to exceed Project Cost)</a:t>
                      </a:r>
                      <a:endPar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val="10000"/>
                  </a:ext>
                </a:extLst>
              </a:tr>
              <a:tr h="482600">
                <a:tc>
                  <a:txBody>
                    <a:bodyPr/>
                    <a:lstStyle/>
                    <a:p>
                      <a:pPr marL="0" marR="0" algn="just">
                        <a:lnSpc>
                          <a:spcPct val="115000"/>
                        </a:lnSpc>
                        <a:spcBef>
                          <a:spcPts val="0"/>
                        </a:spcBef>
                        <a:spcAft>
                          <a:spcPts val="600"/>
                        </a:spcAft>
                      </a:pPr>
                      <a:r>
                        <a:rPr lang="en-US" sz="1200">
                          <a:effectLst/>
                        </a:rPr>
                        <a:t>1. Project Charter</a:t>
                      </a:r>
                      <a:endParaRPr lang="en-US"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15000"/>
                        </a:lnSpc>
                        <a:spcBef>
                          <a:spcPts val="0"/>
                        </a:spcBef>
                        <a:spcAft>
                          <a:spcPts val="600"/>
                        </a:spcAft>
                      </a:pPr>
                      <a:r>
                        <a:rPr lang="en-US" sz="1200" dirty="0">
                          <a:effectLst/>
                        </a:rPr>
                        <a:t>Upon completion of the Project Charter: 5% of the possible award amount (up to $50,000) for Project Development (Phase 2) </a:t>
                      </a:r>
                      <a:endPar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val="10001"/>
                  </a:ext>
                </a:extLst>
              </a:tr>
              <a:tr h="482600">
                <a:tc>
                  <a:txBody>
                    <a:bodyPr/>
                    <a:lstStyle/>
                    <a:p>
                      <a:pPr marL="0" marR="0" algn="just">
                        <a:lnSpc>
                          <a:spcPct val="115000"/>
                        </a:lnSpc>
                        <a:spcBef>
                          <a:spcPts val="0"/>
                        </a:spcBef>
                        <a:spcAft>
                          <a:spcPts val="600"/>
                        </a:spcAft>
                      </a:pPr>
                      <a:r>
                        <a:rPr lang="en-US" sz="1200">
                          <a:effectLst/>
                        </a:rPr>
                        <a:t>2. Project Development</a:t>
                      </a:r>
                      <a:endParaRPr lang="en-US"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15000"/>
                        </a:lnSpc>
                        <a:spcBef>
                          <a:spcPts val="0"/>
                        </a:spcBef>
                        <a:spcAft>
                          <a:spcPts val="600"/>
                        </a:spcAft>
                      </a:pPr>
                      <a:r>
                        <a:rPr lang="en-US" sz="1200" dirty="0">
                          <a:effectLst/>
                        </a:rPr>
                        <a:t>Upon completion of Phase 2: Up to 35% of the possible award amount for Small Scale Implementation (Phase 3)</a:t>
                      </a:r>
                      <a:endPar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val="10002"/>
                  </a:ext>
                </a:extLst>
              </a:tr>
              <a:tr h="482600">
                <a:tc>
                  <a:txBody>
                    <a:bodyPr/>
                    <a:lstStyle/>
                    <a:p>
                      <a:pPr marL="0" marR="0" algn="just">
                        <a:lnSpc>
                          <a:spcPct val="115000"/>
                        </a:lnSpc>
                        <a:spcBef>
                          <a:spcPts val="0"/>
                        </a:spcBef>
                        <a:spcAft>
                          <a:spcPts val="600"/>
                        </a:spcAft>
                      </a:pPr>
                      <a:r>
                        <a:rPr lang="en-US" sz="1200">
                          <a:effectLst/>
                        </a:rPr>
                        <a:t>3. Small Scale Implementation</a:t>
                      </a:r>
                      <a:endParaRPr lang="en-US"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15000"/>
                        </a:lnSpc>
                        <a:spcBef>
                          <a:spcPts val="0"/>
                        </a:spcBef>
                        <a:spcAft>
                          <a:spcPts val="600"/>
                        </a:spcAft>
                      </a:pPr>
                      <a:r>
                        <a:rPr lang="en-US" sz="1200" dirty="0">
                          <a:effectLst/>
                        </a:rPr>
                        <a:t>Upon completion of Phase 3: Up to 60% of the possible award amount for Full Scale Implementation (Phase 4)</a:t>
                      </a:r>
                      <a:endPar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val="10003"/>
                  </a:ext>
                </a:extLst>
              </a:tr>
              <a:tr h="482600">
                <a:tc>
                  <a:txBody>
                    <a:bodyPr/>
                    <a:lstStyle/>
                    <a:p>
                      <a:pPr marL="0" marR="0" algn="just">
                        <a:lnSpc>
                          <a:spcPct val="115000"/>
                        </a:lnSpc>
                        <a:spcBef>
                          <a:spcPts val="0"/>
                        </a:spcBef>
                        <a:spcAft>
                          <a:spcPts val="600"/>
                        </a:spcAft>
                      </a:pPr>
                      <a:r>
                        <a:rPr lang="en-US" sz="1200">
                          <a:effectLst/>
                        </a:rPr>
                        <a:t>4. Full Scale Implementation</a:t>
                      </a:r>
                      <a:endParaRPr lang="en-US"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15000"/>
                        </a:lnSpc>
                        <a:spcBef>
                          <a:spcPts val="0"/>
                        </a:spcBef>
                        <a:spcAft>
                          <a:spcPts val="600"/>
                        </a:spcAft>
                      </a:pPr>
                      <a:endPar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solidFill>
                      <a:schemeClr val="bg1">
                        <a:lumMod val="50000"/>
                      </a:schemeClr>
                    </a:solidFill>
                  </a:tcPr>
                </a:tc>
                <a:extLst>
                  <a:ext uri="{0D108BD9-81ED-4DB2-BD59-A6C34878D82A}">
                    <a16:rowId xmlns:a16="http://schemas.microsoft.com/office/drawing/2014/main" val="10004"/>
                  </a:ext>
                </a:extLst>
              </a:tr>
              <a:tr h="241301">
                <a:tc>
                  <a:txBody>
                    <a:bodyPr/>
                    <a:lstStyle/>
                    <a:p>
                      <a:pPr marL="0" marR="0" algn="r">
                        <a:lnSpc>
                          <a:spcPct val="115000"/>
                        </a:lnSpc>
                        <a:spcBef>
                          <a:spcPts val="0"/>
                        </a:spcBef>
                        <a:spcAft>
                          <a:spcPts val="600"/>
                        </a:spcAft>
                      </a:pPr>
                      <a:r>
                        <a:rPr lang="en-US" sz="1200">
                          <a:effectLst/>
                        </a:rPr>
                        <a:t>Total</a:t>
                      </a:r>
                      <a:endParaRPr lang="en-US"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marL="0" marR="0" algn="ctr">
                        <a:lnSpc>
                          <a:spcPct val="115000"/>
                        </a:lnSpc>
                        <a:spcBef>
                          <a:spcPts val="0"/>
                        </a:spcBef>
                        <a:spcAft>
                          <a:spcPts val="600"/>
                        </a:spcAft>
                      </a:pPr>
                      <a:r>
                        <a:rPr lang="en-US" sz="1200" dirty="0">
                          <a:effectLst/>
                        </a:rPr>
                        <a:t>100%</a:t>
                      </a:r>
                      <a:endParaRPr lang="en-US"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5363740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137" y="1809750"/>
            <a:ext cx="4788064" cy="1754326"/>
          </a:xfrm>
          <a:prstGeom prst="rect">
            <a:avLst/>
          </a:prstGeom>
          <a:noFill/>
          <a:ln>
            <a:noFill/>
          </a:ln>
        </p:spPr>
        <p:txBody>
          <a:bodyPr wrap="square" rtlCol="0">
            <a:spAutoFit/>
          </a:bodyPr>
          <a:lstStyle/>
          <a:p>
            <a:pPr defTabSz="685800">
              <a:defRPr/>
            </a:pPr>
            <a:r>
              <a:rPr lang="en-US" sz="3600" b="1" dirty="0">
                <a:solidFill>
                  <a:prstClr val="white"/>
                </a:solidFill>
                <a:latin typeface="Arial" panose="020B0604020202020204" pitchFamily="34" charset="0"/>
                <a:cs typeface="Arial" panose="020B0604020202020204" pitchFamily="34" charset="0"/>
              </a:rPr>
              <a:t>Countywide Shared Services Initiative (CWSSI)    </a:t>
            </a:r>
          </a:p>
        </p:txBody>
      </p:sp>
    </p:spTree>
    <p:extLst>
      <p:ext uri="{BB962C8B-B14F-4D97-AF65-F5344CB8AC3E}">
        <p14:creationId xmlns:p14="http://schemas.microsoft.com/office/powerpoint/2010/main" val="29745590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07207"/>
            <a:ext cx="8534400" cy="533400"/>
          </a:xfrm>
        </p:spPr>
        <p:txBody>
          <a:bodyPr>
            <a:noAutofit/>
          </a:bodyPr>
          <a:lstStyle/>
          <a:p>
            <a:pPr algn="ctr"/>
            <a:r>
              <a:rPr lang="en-US" sz="3300" dirty="0"/>
              <a:t>CWSSI (Non-CFA program)</a:t>
            </a:r>
          </a:p>
        </p:txBody>
      </p:sp>
      <p:sp>
        <p:nvSpPr>
          <p:cNvPr id="3" name="Content Placeholder 2"/>
          <p:cNvSpPr>
            <a:spLocks noGrp="1"/>
          </p:cNvSpPr>
          <p:nvPr>
            <p:ph idx="1"/>
          </p:nvPr>
        </p:nvSpPr>
        <p:spPr>
          <a:xfrm>
            <a:off x="406696" y="1208180"/>
            <a:ext cx="8317319" cy="3276600"/>
          </a:xfrm>
        </p:spPr>
        <p:txBody>
          <a:bodyPr>
            <a:normAutofit fontScale="40000" lnSpcReduction="20000"/>
          </a:bodyPr>
          <a:lstStyle/>
          <a:p>
            <a:pPr marL="0" indent="0">
              <a:buNone/>
            </a:pPr>
            <a:r>
              <a:rPr lang="en-US" sz="5025" dirty="0"/>
              <a:t>Established in the FY 2018 State Budget to generate property tax savings through intergovernmental collaboration  ​</a:t>
            </a:r>
          </a:p>
          <a:p>
            <a:endParaRPr lang="en-US" sz="5025" dirty="0"/>
          </a:p>
          <a:p>
            <a:pPr marL="0" indent="0">
              <a:buNone/>
            </a:pPr>
            <a:r>
              <a:rPr lang="en-US" sz="5025" dirty="0"/>
              <a:t>Local government panel, chaired by the Chief Executive Officer of the County, develops and approves a County-wide Shared Service Property Tax Savings Plan (Plan)​</a:t>
            </a:r>
          </a:p>
          <a:p>
            <a:endParaRPr lang="en-US" sz="5025" dirty="0"/>
          </a:p>
          <a:p>
            <a:pPr marL="0" indent="0">
              <a:buNone/>
            </a:pPr>
            <a:r>
              <a:rPr lang="en-US" sz="5025" dirty="0"/>
              <a:t>Plan will create demonstrable property tax savings in 2018 or 2019, from actions identified in the Plans</a:t>
            </a:r>
          </a:p>
          <a:p>
            <a:pPr marL="0" indent="0">
              <a:buNone/>
            </a:pPr>
            <a:endParaRPr lang="en-US" sz="5025" dirty="0"/>
          </a:p>
          <a:p>
            <a:pPr marL="0" indent="0">
              <a:buNone/>
            </a:pPr>
            <a:r>
              <a:rPr lang="en-US" sz="5025" dirty="0"/>
              <a:t>Law amended to add 2020, 2021 and 2022 as Plan Years</a:t>
            </a:r>
          </a:p>
          <a:p>
            <a:endParaRPr lang="en-US" dirty="0"/>
          </a:p>
        </p:txBody>
      </p:sp>
    </p:spTree>
    <p:custDataLst>
      <p:tags r:id="rId1"/>
    </p:custDataLst>
    <p:extLst>
      <p:ext uri="{BB962C8B-B14F-4D97-AF65-F5344CB8AC3E}">
        <p14:creationId xmlns:p14="http://schemas.microsoft.com/office/powerpoint/2010/main" val="14506637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07207"/>
            <a:ext cx="8534400" cy="533400"/>
          </a:xfrm>
        </p:spPr>
        <p:txBody>
          <a:bodyPr>
            <a:noAutofit/>
          </a:bodyPr>
          <a:lstStyle/>
          <a:p>
            <a:pPr algn="ctr"/>
            <a:r>
              <a:rPr lang="en-US" sz="3300" dirty="0"/>
              <a:t>CWSSI</a:t>
            </a:r>
          </a:p>
        </p:txBody>
      </p:sp>
      <p:sp>
        <p:nvSpPr>
          <p:cNvPr id="3" name="Content Placeholder 2"/>
          <p:cNvSpPr>
            <a:spLocks noGrp="1"/>
          </p:cNvSpPr>
          <p:nvPr>
            <p:ph idx="1"/>
          </p:nvPr>
        </p:nvSpPr>
        <p:spPr>
          <a:xfrm>
            <a:off x="178095" y="1359693"/>
            <a:ext cx="5364127" cy="3276600"/>
          </a:xfrm>
        </p:spPr>
        <p:txBody>
          <a:bodyPr>
            <a:normAutofit/>
          </a:bodyPr>
          <a:lstStyle/>
          <a:p>
            <a:pPr marL="0" indent="0">
              <a:buNone/>
            </a:pPr>
            <a:r>
              <a:rPr lang="en-US" dirty="0">
                <a:solidFill>
                  <a:srgbClr val="002D73"/>
                </a:solidFill>
              </a:rPr>
              <a:t>Opportunity for State Match Funding </a:t>
            </a:r>
          </a:p>
          <a:p>
            <a:r>
              <a:rPr lang="en-US" sz="2100" dirty="0">
                <a:solidFill>
                  <a:srgbClr val="646569"/>
                </a:solidFill>
              </a:rPr>
              <a:t>Plans that create actual and demonstrable savings across multiple jurisdictions may be eligible for a one-time match of the net savings resulting from new actions implemented pursuant to the CWSSI. </a:t>
            </a:r>
          </a:p>
          <a:p>
            <a:endParaRPr lang="en-US" dirty="0"/>
          </a:p>
        </p:txBody>
      </p:sp>
      <p:pic>
        <p:nvPicPr>
          <p:cNvPr id="5" name="Picture 4">
            <a:extLst>
              <a:ext uri="{FF2B5EF4-FFF2-40B4-BE49-F238E27FC236}">
                <a16:creationId xmlns:a16="http://schemas.microsoft.com/office/drawing/2014/main" id="{D3DA17AC-83CB-4D46-BC1A-BE5E05B866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7724" y="1519239"/>
            <a:ext cx="3077978" cy="2308483"/>
          </a:xfrm>
          <a:prstGeom prst="rect">
            <a:avLst/>
          </a:prstGeom>
        </p:spPr>
      </p:pic>
    </p:spTree>
    <p:custDataLst>
      <p:tags r:id="rId1"/>
    </p:custDataLst>
    <p:extLst>
      <p:ext uri="{BB962C8B-B14F-4D97-AF65-F5344CB8AC3E}">
        <p14:creationId xmlns:p14="http://schemas.microsoft.com/office/powerpoint/2010/main" val="21251217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137" y="1809750"/>
            <a:ext cx="4788064" cy="2308324"/>
          </a:xfrm>
          <a:prstGeom prst="rect">
            <a:avLst/>
          </a:prstGeom>
          <a:noFill/>
          <a:ln>
            <a:noFill/>
          </a:ln>
        </p:spPr>
        <p:txBody>
          <a:bodyPr wrap="square" rtlCol="0">
            <a:spAutoFit/>
          </a:bodyPr>
          <a:lstStyle/>
          <a:p>
            <a:pPr defTabSz="685800">
              <a:defRPr/>
            </a:pPr>
            <a:r>
              <a:rPr lang="en-US" sz="3600" b="1" dirty="0">
                <a:solidFill>
                  <a:prstClr val="white"/>
                </a:solidFill>
                <a:latin typeface="Arial" panose="020B0604020202020204" pitchFamily="34" charset="0"/>
                <a:cs typeface="Arial" panose="020B0604020202020204" pitchFamily="34" charset="0"/>
              </a:rPr>
              <a:t>Northern Border Regional Commission </a:t>
            </a:r>
          </a:p>
          <a:p>
            <a:pPr defTabSz="685800">
              <a:defRPr/>
            </a:pPr>
            <a:r>
              <a:rPr lang="en-US" sz="3600" b="1" dirty="0">
                <a:solidFill>
                  <a:prstClr val="white"/>
                </a:solidFill>
                <a:latin typeface="Arial" panose="020B0604020202020204" pitchFamily="34" charset="0"/>
                <a:cs typeface="Arial" panose="020B0604020202020204" pitchFamily="34" charset="0"/>
              </a:rPr>
              <a:t>(NBRC)    </a:t>
            </a:r>
          </a:p>
        </p:txBody>
      </p:sp>
      <p:pic>
        <p:nvPicPr>
          <p:cNvPr id="4" name="Picture 3">
            <a:extLst>
              <a:ext uri="{FF2B5EF4-FFF2-40B4-BE49-F238E27FC236}">
                <a16:creationId xmlns:a16="http://schemas.microsoft.com/office/drawing/2014/main" id="{311FDFC0-279C-409B-9E0B-C4ED7980DA6D}"/>
              </a:ext>
            </a:extLst>
          </p:cNvPr>
          <p:cNvPicPr>
            <a:picLocks noChangeAspect="1"/>
          </p:cNvPicPr>
          <p:nvPr/>
        </p:nvPicPr>
        <p:blipFill>
          <a:blip r:embed="rId2"/>
          <a:stretch>
            <a:fillRect/>
          </a:stretch>
        </p:blipFill>
        <p:spPr>
          <a:xfrm>
            <a:off x="5925707" y="1915059"/>
            <a:ext cx="2774384" cy="1848867"/>
          </a:xfrm>
          <a:prstGeom prst="rect">
            <a:avLst/>
          </a:prstGeom>
        </p:spPr>
      </p:pic>
    </p:spTree>
    <p:extLst>
      <p:ext uri="{BB962C8B-B14F-4D97-AF65-F5344CB8AC3E}">
        <p14:creationId xmlns:p14="http://schemas.microsoft.com/office/powerpoint/2010/main" val="341153525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056" y="586134"/>
            <a:ext cx="8686800" cy="584775"/>
          </a:xfrm>
          <a:prstGeom prst="rect">
            <a:avLst/>
          </a:prstGeom>
          <a:noFill/>
          <a:ln>
            <a:noFill/>
          </a:ln>
        </p:spPr>
        <p:txBody>
          <a:bodyPr wrap="square" rtlCol="0">
            <a:spAutoFit/>
          </a:bodyPr>
          <a:lstStyle/>
          <a:p>
            <a:pPr defTabSz="685800">
              <a:defRPr/>
            </a:pPr>
            <a:r>
              <a:rPr lang="en-US" sz="3200" b="1" dirty="0">
                <a:solidFill>
                  <a:srgbClr val="002D73"/>
                </a:solidFill>
                <a:latin typeface="Arial" panose="020B0604020202020204" pitchFamily="34" charset="0"/>
                <a:cs typeface="Arial" panose="020B0604020202020204" pitchFamily="34" charset="0"/>
              </a:rPr>
              <a:t>Northern Border Regional Development</a:t>
            </a:r>
          </a:p>
        </p:txBody>
      </p:sp>
      <p:sp>
        <p:nvSpPr>
          <p:cNvPr id="5" name="Rectangle 4"/>
          <p:cNvSpPr/>
          <p:nvPr/>
        </p:nvSpPr>
        <p:spPr>
          <a:xfrm>
            <a:off x="225056" y="1389412"/>
            <a:ext cx="4727058" cy="4121769"/>
          </a:xfrm>
          <a:prstGeom prst="rect">
            <a:avLst/>
          </a:prstGeom>
        </p:spPr>
        <p:txBody>
          <a:bodyPr wrap="square">
            <a:spAutoFit/>
          </a:bodyPr>
          <a:lstStyle/>
          <a:p>
            <a:pPr marL="342900" indent="-342900" defTabSz="685800">
              <a:buFont typeface="Arial" panose="020B0604020202020204" pitchFamily="34" charset="0"/>
              <a:buChar char="•"/>
              <a:defRPr/>
            </a:pPr>
            <a:r>
              <a:rPr lang="en-US" sz="2100" dirty="0">
                <a:solidFill>
                  <a:prstClr val="white">
                    <a:lumMod val="50000"/>
                  </a:prstClr>
                </a:solidFill>
                <a:latin typeface="Arial" panose="020B0604020202020204" pitchFamily="34" charset="0"/>
                <a:cs typeface="Arial" panose="020B0604020202020204" pitchFamily="34" charset="0"/>
              </a:rPr>
              <a:t>Four State Partnership Program</a:t>
            </a:r>
          </a:p>
          <a:p>
            <a:pPr marL="342900" indent="-342900" defTabSz="685800">
              <a:buFont typeface="Arial" panose="020B0604020202020204" pitchFamily="34" charset="0"/>
              <a:buChar char="•"/>
              <a:defRPr/>
            </a:pPr>
            <a:r>
              <a:rPr lang="en-US" sz="2100" dirty="0">
                <a:solidFill>
                  <a:prstClr val="white">
                    <a:lumMod val="50000"/>
                  </a:prstClr>
                </a:solidFill>
                <a:latin typeface="Arial" panose="020B0604020202020204" pitchFamily="34" charset="0"/>
                <a:cs typeface="Arial" panose="020B0604020202020204" pitchFamily="34" charset="0"/>
              </a:rPr>
              <a:t>Schenectady, Warren, Washington, Greene &amp; Rensselaer Counties added in 2018</a:t>
            </a:r>
          </a:p>
          <a:p>
            <a:pPr marL="342900" indent="-342900" defTabSz="685800">
              <a:buFont typeface="Arial" panose="020B0604020202020204" pitchFamily="34" charset="0"/>
              <a:buChar char="•"/>
              <a:defRPr/>
            </a:pPr>
            <a:r>
              <a:rPr lang="en-US" sz="2100" dirty="0">
                <a:solidFill>
                  <a:prstClr val="white">
                    <a:lumMod val="50000"/>
                  </a:prstClr>
                </a:solidFill>
                <a:latin typeface="Arial" panose="020B0604020202020204" pitchFamily="34" charset="0"/>
                <a:cs typeface="Arial" panose="020B0604020202020204" pitchFamily="34" charset="0"/>
              </a:rPr>
              <a:t>Federal Funding/State Priorities </a:t>
            </a:r>
          </a:p>
          <a:p>
            <a:pPr marL="342900" indent="-342900" defTabSz="685800">
              <a:buFont typeface="Arial" panose="020B0604020202020204" pitchFamily="34" charset="0"/>
              <a:buChar char="•"/>
              <a:defRPr/>
            </a:pPr>
            <a:r>
              <a:rPr lang="en-US" sz="2100" dirty="0">
                <a:solidFill>
                  <a:prstClr val="white">
                    <a:lumMod val="50000"/>
                  </a:prstClr>
                </a:solidFill>
                <a:latin typeface="Arial" panose="020B0604020202020204" pitchFamily="34" charset="0"/>
                <a:cs typeface="Arial" panose="020B0604020202020204" pitchFamily="34" charset="0"/>
              </a:rPr>
              <a:t>Municipalities and non profits</a:t>
            </a:r>
          </a:p>
          <a:p>
            <a:pPr marL="342900" indent="-342900" defTabSz="685800">
              <a:buFont typeface="Arial" panose="020B0604020202020204" pitchFamily="34" charset="0"/>
              <a:buChar char="•"/>
              <a:defRPr/>
            </a:pPr>
            <a:r>
              <a:rPr lang="en-US" sz="2100" dirty="0">
                <a:solidFill>
                  <a:prstClr val="white">
                    <a:lumMod val="50000"/>
                  </a:prstClr>
                </a:solidFill>
                <a:latin typeface="Arial" panose="020B0604020202020204" pitchFamily="34" charset="0"/>
                <a:cs typeface="Arial" panose="020B0604020202020204" pitchFamily="34" charset="0"/>
              </a:rPr>
              <a:t>Application match </a:t>
            </a:r>
            <a:r>
              <a:rPr lang="en-US" dirty="0">
                <a:solidFill>
                  <a:prstClr val="white">
                    <a:lumMod val="50000"/>
                  </a:prstClr>
                </a:solidFill>
                <a:latin typeface="Arial" panose="020B0604020202020204" pitchFamily="34" charset="0"/>
                <a:cs typeface="Arial" panose="020B0604020202020204" pitchFamily="34" charset="0"/>
              </a:rPr>
              <a:t>(80/20 or 50/50) </a:t>
            </a:r>
          </a:p>
          <a:p>
            <a:pPr marL="342900" indent="-342900" defTabSz="685800">
              <a:buFont typeface="Arial" panose="020B0604020202020204" pitchFamily="34" charset="0"/>
              <a:buChar char="•"/>
              <a:defRPr/>
            </a:pPr>
            <a:r>
              <a:rPr lang="en-US" sz="2100" dirty="0">
                <a:solidFill>
                  <a:prstClr val="white">
                    <a:lumMod val="50000"/>
                  </a:prstClr>
                </a:solidFill>
                <a:latin typeface="Arial" panose="020B0604020202020204" pitchFamily="34" charset="0"/>
                <a:cs typeface="Arial" panose="020B0604020202020204" pitchFamily="34" charset="0"/>
              </a:rPr>
              <a:t>Planning and implementation</a:t>
            </a:r>
          </a:p>
          <a:p>
            <a:pPr marL="342900" indent="-342900" defTabSz="685800">
              <a:buFont typeface="Arial" panose="020B0604020202020204" pitchFamily="34" charset="0"/>
              <a:buChar char="•"/>
              <a:defRPr/>
            </a:pPr>
            <a:r>
              <a:rPr lang="en-US" sz="2100" dirty="0">
                <a:solidFill>
                  <a:prstClr val="white">
                    <a:lumMod val="50000"/>
                  </a:prstClr>
                </a:solidFill>
                <a:latin typeface="Arial" panose="020B0604020202020204" pitchFamily="34" charset="0"/>
                <a:cs typeface="Arial" panose="020B0604020202020204" pitchFamily="34" charset="0"/>
              </a:rPr>
              <a:t>$3.5 million for New York State </a:t>
            </a:r>
          </a:p>
          <a:p>
            <a:pPr marL="342900" indent="-342900" defTabSz="685800">
              <a:buFont typeface="Arial" panose="020B0604020202020204" pitchFamily="34" charset="0"/>
              <a:buChar char="•"/>
              <a:defRPr/>
            </a:pPr>
            <a:r>
              <a:rPr lang="en-US" sz="2100" dirty="0">
                <a:solidFill>
                  <a:prstClr val="white">
                    <a:lumMod val="50000"/>
                  </a:prstClr>
                </a:solidFill>
                <a:latin typeface="Arial" panose="020B0604020202020204" pitchFamily="34" charset="0"/>
                <a:cs typeface="Arial" panose="020B0604020202020204" pitchFamily="34" charset="0"/>
              </a:rPr>
              <a:t>Forest Economy Focus</a:t>
            </a:r>
          </a:p>
          <a:p>
            <a:pPr defTabSz="685800">
              <a:lnSpc>
                <a:spcPct val="80000"/>
              </a:lnSpc>
              <a:buFont typeface="Arial" pitchFamily="34" charset="0"/>
              <a:buChar char="•"/>
              <a:defRPr/>
            </a:pPr>
            <a:endParaRPr lang="en-US" sz="3200" dirty="0">
              <a:solidFill>
                <a:prstClr val="black"/>
              </a:solidFill>
              <a:latin typeface="Calibri"/>
            </a:endParaRPr>
          </a:p>
          <a:p>
            <a:pPr defTabSz="685800">
              <a:lnSpc>
                <a:spcPct val="80000"/>
              </a:lnSpc>
              <a:defRPr/>
            </a:pPr>
            <a:r>
              <a:rPr lang="en-US" sz="3200" dirty="0">
                <a:solidFill>
                  <a:prstClr val="black"/>
                </a:solidFill>
                <a:latin typeface="Calibri"/>
              </a:rPr>
              <a:t> </a:t>
            </a:r>
          </a:p>
        </p:txBody>
      </p:sp>
      <p:pic>
        <p:nvPicPr>
          <p:cNvPr id="7" name="Picture 6" descr="A close up of a map&#10;&#10;Description automatically generated">
            <a:extLst>
              <a:ext uri="{FF2B5EF4-FFF2-40B4-BE49-F238E27FC236}">
                <a16:creationId xmlns:a16="http://schemas.microsoft.com/office/drawing/2014/main" id="{3956C345-C7AE-4432-8B01-95EE76B1FF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8307" y="1690577"/>
            <a:ext cx="3730894" cy="2296633"/>
          </a:xfrm>
          <a:prstGeom prst="rect">
            <a:avLst/>
          </a:prstGeom>
        </p:spPr>
      </p:pic>
    </p:spTree>
    <p:extLst>
      <p:ext uri="{BB962C8B-B14F-4D97-AF65-F5344CB8AC3E}">
        <p14:creationId xmlns:p14="http://schemas.microsoft.com/office/powerpoint/2010/main" val="320579557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9076" y="541819"/>
            <a:ext cx="8686800" cy="584775"/>
          </a:xfrm>
          <a:prstGeom prst="rect">
            <a:avLst/>
          </a:prstGeom>
          <a:noFill/>
          <a:ln>
            <a:noFill/>
          </a:ln>
        </p:spPr>
        <p:txBody>
          <a:bodyPr wrap="square" rtlCol="0">
            <a:spAutoFit/>
          </a:bodyPr>
          <a:lstStyle/>
          <a:p>
            <a:pPr defTabSz="685800">
              <a:defRPr/>
            </a:pPr>
            <a:r>
              <a:rPr lang="en-US" sz="3200" b="1" dirty="0">
                <a:solidFill>
                  <a:srgbClr val="002D73"/>
                </a:solidFill>
                <a:latin typeface="Arial" panose="020B0604020202020204" pitchFamily="34" charset="0"/>
                <a:cs typeface="Arial" panose="020B0604020202020204" pitchFamily="34" charset="0"/>
              </a:rPr>
              <a:t>Northern Border Regional Development </a:t>
            </a:r>
          </a:p>
        </p:txBody>
      </p:sp>
      <p:sp>
        <p:nvSpPr>
          <p:cNvPr id="8" name="Content Placeholder 7"/>
          <p:cNvSpPr txBox="1">
            <a:spLocks/>
          </p:cNvSpPr>
          <p:nvPr/>
        </p:nvSpPr>
        <p:spPr>
          <a:xfrm>
            <a:off x="424417" y="1377249"/>
            <a:ext cx="4544639" cy="3840162"/>
          </a:xfrm>
          <a:prstGeom prst="rect">
            <a:avLst/>
          </a:prstGeom>
          <a:extLst>
            <a:ext uri="{909E8E84-426E-40DD-AFC4-6F175D3DCCD1}">
              <a14:hiddenFill xmlns:a14="http://schemas.microsoft.com/office/drawing/2010/main">
                <a:solidFill>
                  <a:schemeClr val="tx1">
                    <a:alpha val="74901"/>
                  </a:schemeClr>
                </a:solidFill>
              </a14:hiddenFill>
            </a:ext>
          </a:extLst>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685800">
              <a:buNone/>
            </a:pPr>
            <a:r>
              <a:rPr lang="en-US" altLang="en-US" sz="1800" dirty="0">
                <a:solidFill>
                  <a:prstClr val="white">
                    <a:lumMod val="50000"/>
                  </a:prstClr>
                </a:solidFill>
              </a:rPr>
              <a:t>1. Transportation infrastructure  </a:t>
            </a:r>
          </a:p>
          <a:p>
            <a:pPr marL="0" indent="0" defTabSz="685800">
              <a:buNone/>
            </a:pPr>
            <a:r>
              <a:rPr lang="en-US" altLang="en-US" sz="1800" dirty="0">
                <a:solidFill>
                  <a:prstClr val="white">
                    <a:lumMod val="50000"/>
                  </a:prstClr>
                </a:solidFill>
              </a:rPr>
              <a:t>2. Basic public infrastructure</a:t>
            </a:r>
          </a:p>
          <a:p>
            <a:pPr marL="0" indent="0" defTabSz="685800">
              <a:buNone/>
            </a:pPr>
            <a:r>
              <a:rPr lang="en-US" altLang="en-US" sz="1800" dirty="0">
                <a:solidFill>
                  <a:prstClr val="white">
                    <a:lumMod val="50000"/>
                  </a:prstClr>
                </a:solidFill>
              </a:rPr>
              <a:t>3. Telecommunications infrastructure  </a:t>
            </a:r>
          </a:p>
          <a:p>
            <a:pPr marL="0" indent="0" defTabSz="685800">
              <a:buNone/>
            </a:pPr>
            <a:r>
              <a:rPr lang="en-US" altLang="en-US" sz="1800" dirty="0">
                <a:solidFill>
                  <a:prstClr val="white">
                    <a:lumMod val="50000"/>
                  </a:prstClr>
                </a:solidFill>
              </a:rPr>
              <a:t>4. Renewable and alternative energy</a:t>
            </a:r>
          </a:p>
          <a:p>
            <a:pPr marL="0" indent="0" defTabSz="685800">
              <a:buNone/>
            </a:pPr>
            <a:r>
              <a:rPr lang="en-US" altLang="en-US" sz="1800" dirty="0">
                <a:solidFill>
                  <a:prstClr val="white">
                    <a:lumMod val="50000"/>
                  </a:prstClr>
                </a:solidFill>
              </a:rPr>
              <a:t>5. Workforce, entrepreneurship, and       business development</a:t>
            </a:r>
          </a:p>
          <a:p>
            <a:pPr marL="0" indent="0" defTabSz="685800">
              <a:buNone/>
            </a:pPr>
            <a:r>
              <a:rPr lang="en-US" altLang="en-US" sz="1800" dirty="0">
                <a:solidFill>
                  <a:prstClr val="white">
                    <a:lumMod val="50000"/>
                  </a:prstClr>
                </a:solidFill>
              </a:rPr>
              <a:t>6. Basic health care for distressed areas   </a:t>
            </a:r>
          </a:p>
          <a:p>
            <a:pPr marL="0" indent="0" defTabSz="685800">
              <a:buNone/>
            </a:pPr>
            <a:r>
              <a:rPr lang="en-US" altLang="en-US" sz="1800" dirty="0">
                <a:solidFill>
                  <a:prstClr val="white">
                    <a:lumMod val="50000"/>
                  </a:prstClr>
                </a:solidFill>
              </a:rPr>
              <a:t>7. Conservation, tourism and recreation for economic development</a:t>
            </a:r>
            <a:endParaRPr lang="en-US" altLang="en-US" sz="2400" dirty="0">
              <a:solidFill>
                <a:srgbClr val="4F81BD">
                  <a:lumMod val="75000"/>
                </a:srgbClr>
              </a:solidFill>
            </a:endParaRPr>
          </a:p>
        </p:txBody>
      </p:sp>
      <p:pic>
        <p:nvPicPr>
          <p:cNvPr id="6" name="Picture 5">
            <a:extLst>
              <a:ext uri="{FF2B5EF4-FFF2-40B4-BE49-F238E27FC236}">
                <a16:creationId xmlns:a16="http://schemas.microsoft.com/office/drawing/2014/main" id="{99E34FD8-80CF-4D98-ADEB-313EB986D28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4631" y="1377249"/>
            <a:ext cx="3614952" cy="2793372"/>
          </a:xfrm>
          <a:prstGeom prst="rect">
            <a:avLst/>
          </a:prstGeom>
        </p:spPr>
      </p:pic>
    </p:spTree>
    <p:extLst>
      <p:ext uri="{BB962C8B-B14F-4D97-AF65-F5344CB8AC3E}">
        <p14:creationId xmlns:p14="http://schemas.microsoft.com/office/powerpoint/2010/main" val="429411904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0DACE-CBB4-4E4F-897D-F3567877BFE2}"/>
              </a:ext>
            </a:extLst>
          </p:cNvPr>
          <p:cNvSpPr>
            <a:spLocks noGrp="1"/>
          </p:cNvSpPr>
          <p:nvPr>
            <p:ph type="title"/>
          </p:nvPr>
        </p:nvSpPr>
        <p:spPr>
          <a:xfrm>
            <a:off x="273788" y="526496"/>
            <a:ext cx="8229600" cy="857250"/>
          </a:xfrm>
        </p:spPr>
        <p:txBody>
          <a:bodyPr/>
          <a:lstStyle/>
          <a:p>
            <a:r>
              <a:rPr lang="en-US" sz="3300" b="1" dirty="0">
                <a:solidFill>
                  <a:srgbClr val="002D73"/>
                </a:solidFill>
                <a:latin typeface="Arial" panose="020B0604020202020204" pitchFamily="34" charset="0"/>
                <a:cs typeface="Arial" panose="020B0604020202020204" pitchFamily="34" charset="0"/>
              </a:rPr>
              <a:t>Northern Border Regional Development </a:t>
            </a:r>
            <a:br>
              <a:rPr lang="en-US" sz="4500" b="1" dirty="0">
                <a:solidFill>
                  <a:srgbClr val="002D73"/>
                </a:solidFill>
                <a:latin typeface="Arial" panose="020B0604020202020204" pitchFamily="34" charset="0"/>
                <a:cs typeface="Arial" panose="020B0604020202020204" pitchFamily="34" charset="0"/>
              </a:rPr>
            </a:br>
            <a:endParaRPr lang="en-US" dirty="0"/>
          </a:p>
        </p:txBody>
      </p:sp>
      <p:sp>
        <p:nvSpPr>
          <p:cNvPr id="4" name="Slide Number Placeholder 3">
            <a:extLst>
              <a:ext uri="{FF2B5EF4-FFF2-40B4-BE49-F238E27FC236}">
                <a16:creationId xmlns:a16="http://schemas.microsoft.com/office/drawing/2014/main" id="{BF81CC8C-E4B5-430E-9C0E-7F1212FB6912}"/>
              </a:ext>
            </a:extLst>
          </p:cNvPr>
          <p:cNvSpPr>
            <a:spLocks noGrp="1"/>
          </p:cNvSpPr>
          <p:nvPr>
            <p:ph type="sldNum" sz="quarter" idx="12"/>
          </p:nvPr>
        </p:nvSpPr>
        <p:spPr/>
        <p:txBody>
          <a:bodyPr/>
          <a:lstStyle/>
          <a:p>
            <a:pPr defTabSz="685800"/>
            <a:fld id="{A7754AA7-8025-408E-B296-E2B43FE08638}" type="slidenum">
              <a:rPr lang="en-US" sz="1350">
                <a:solidFill>
                  <a:prstClr val="black"/>
                </a:solidFill>
                <a:latin typeface="Calibri"/>
              </a:rPr>
              <a:pPr defTabSz="685800"/>
              <a:t>97</a:t>
            </a:fld>
            <a:endParaRPr lang="en-US" sz="1350">
              <a:solidFill>
                <a:prstClr val="black"/>
              </a:solidFill>
              <a:latin typeface="Calibri"/>
            </a:endParaRPr>
          </a:p>
        </p:txBody>
      </p:sp>
      <p:pic>
        <p:nvPicPr>
          <p:cNvPr id="5" name="Picture 2" descr="Image result for clayton harbor hotel photos">
            <a:extLst>
              <a:ext uri="{FF2B5EF4-FFF2-40B4-BE49-F238E27FC236}">
                <a16:creationId xmlns:a16="http://schemas.microsoft.com/office/drawing/2014/main" id="{5759B14E-7E1A-4013-88BF-E6B0378C088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39063" y="1471009"/>
            <a:ext cx="6228021" cy="2780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071988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373118" y="1200150"/>
            <a:ext cx="6561083" cy="3352800"/>
          </a:xfrm>
        </p:spPr>
        <p:txBody>
          <a:bodyPr lIns="0" rIns="0">
            <a:noAutofit/>
          </a:bodyPr>
          <a:lstStyle/>
          <a:p>
            <a:pPr marL="0" indent="0">
              <a:spcBef>
                <a:spcPts val="0"/>
              </a:spcBef>
              <a:buNone/>
            </a:pPr>
            <a:endParaRPr lang="en-US" sz="3200" dirty="0"/>
          </a:p>
          <a:p>
            <a:pPr marL="0" indent="0">
              <a:spcBef>
                <a:spcPts val="0"/>
              </a:spcBef>
              <a:buNone/>
            </a:pPr>
            <a:r>
              <a:rPr lang="en-US" sz="3200" dirty="0"/>
              <a:t>Division of Local Government</a:t>
            </a:r>
          </a:p>
          <a:p>
            <a:pPr marL="0" indent="0">
              <a:spcBef>
                <a:spcPts val="0"/>
              </a:spcBef>
              <a:buNone/>
            </a:pPr>
            <a:r>
              <a:rPr lang="en-US" sz="2400" dirty="0"/>
              <a:t>518-473-3355</a:t>
            </a:r>
          </a:p>
          <a:p>
            <a:pPr marL="0" indent="0">
              <a:spcBef>
                <a:spcPts val="0"/>
              </a:spcBef>
              <a:buNone/>
            </a:pPr>
            <a:r>
              <a:rPr lang="en-US" sz="2400" dirty="0">
                <a:hlinkClick r:id="rId4"/>
              </a:rPr>
              <a:t>www.dos.ny.gov/lg/lut/index.html</a:t>
            </a:r>
            <a:endParaRPr lang="en-US" sz="2400" dirty="0"/>
          </a:p>
        </p:txBody>
      </p:sp>
      <p:sp>
        <p:nvSpPr>
          <p:cNvPr id="4" name="Title 3"/>
          <p:cNvSpPr>
            <a:spLocks noGrp="1"/>
          </p:cNvSpPr>
          <p:nvPr>
            <p:ph type="title"/>
          </p:nvPr>
        </p:nvSpPr>
        <p:spPr>
          <a:xfrm>
            <a:off x="152400" y="621424"/>
            <a:ext cx="8229600" cy="685800"/>
          </a:xfrm>
        </p:spPr>
        <p:txBody>
          <a:bodyPr>
            <a:noAutofit/>
          </a:bodyPr>
          <a:lstStyle/>
          <a:p>
            <a:pPr>
              <a:spcBef>
                <a:spcPts val="0"/>
              </a:spcBef>
            </a:pPr>
            <a:r>
              <a:rPr lang="en-US" sz="3600" dirty="0"/>
              <a:t>New York Department of State</a:t>
            </a:r>
            <a:br>
              <a:rPr lang="en-US" sz="3600" dirty="0"/>
            </a:br>
            <a:endParaRPr lang="en-US" sz="3600" dirty="0"/>
          </a:p>
        </p:txBody>
      </p:sp>
    </p:spTree>
    <p:custDataLst>
      <p:tags r:id="rId1"/>
    </p:custDataLst>
    <p:extLst>
      <p:ext uri="{BB962C8B-B14F-4D97-AF65-F5344CB8AC3E}">
        <p14:creationId xmlns:p14="http://schemas.microsoft.com/office/powerpoint/2010/main" val="189984009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25532" y="1962150"/>
            <a:ext cx="8293926" cy="646331"/>
          </a:xfrm>
          <a:prstGeom prst="rect">
            <a:avLst/>
          </a:prstGeom>
          <a:noFill/>
          <a:ln>
            <a:noFill/>
          </a:ln>
        </p:spPr>
        <p:txBody>
          <a:bodyPr wrap="square" rtlCol="0">
            <a:spAutoFit/>
          </a:bodyPr>
          <a:lstStyle/>
          <a:p>
            <a:pPr defTabSz="914400"/>
            <a:r>
              <a:rPr lang="en-US" sz="3600" b="1" dirty="0">
                <a:solidFill>
                  <a:srgbClr val="002D73"/>
                </a:solidFill>
                <a:latin typeface="Arial" panose="020B0604020202020204" pitchFamily="34" charset="0"/>
                <a:cs typeface="Arial" panose="020B0604020202020204" pitchFamily="34" charset="0"/>
              </a:rPr>
              <a:t>Regional Director Report</a:t>
            </a:r>
          </a:p>
        </p:txBody>
      </p:sp>
      <p:sp>
        <p:nvSpPr>
          <p:cNvPr id="5" name="Text Placeholder 2">
            <a:extLst>
              <a:ext uri="{FF2B5EF4-FFF2-40B4-BE49-F238E27FC236}">
                <a16:creationId xmlns:a16="http://schemas.microsoft.com/office/drawing/2014/main" id="{83ADD7AA-635A-44AF-AC7B-EA28BB3511DA}"/>
              </a:ext>
            </a:extLst>
          </p:cNvPr>
          <p:cNvSpPr txBox="1">
            <a:spLocks/>
          </p:cNvSpPr>
          <p:nvPr/>
        </p:nvSpPr>
        <p:spPr>
          <a:xfrm>
            <a:off x="447117" y="4265340"/>
            <a:ext cx="4241801" cy="475489"/>
          </a:xfrm>
          <a:prstGeom prst="rect">
            <a:avLst/>
          </a:prstGeom>
        </p:spPr>
        <p:txBody>
          <a:bodyPr vert="horz" lIns="91440" tIns="45720" rIns="91440" bIns="45720" rtlCol="0" anchor="t">
            <a:normAutofit fontScale="77500" lnSpcReduction="20000"/>
          </a:bodyPr>
          <a:lstStyle>
            <a:lvl1pPr marL="0" indent="0" algn="l" defTabSz="457200" rtl="0" eaLnBrk="1" latinLnBrk="0" hangingPunct="1">
              <a:spcBef>
                <a:spcPct val="20000"/>
              </a:spcBef>
              <a:buFont typeface="Arial"/>
              <a:buNone/>
              <a:defRPr sz="1800" b="1" kern="1200">
                <a:solidFill>
                  <a:schemeClr val="bg1"/>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800" b="1" i="0" u="none" strike="noStrike" kern="1200" cap="none" spc="0" normalizeH="0" baseline="0" noProof="0" dirty="0">
                <a:ln>
                  <a:noFill/>
                </a:ln>
                <a:solidFill>
                  <a:sysClr val="window" lastClr="FFFFFF"/>
                </a:solidFill>
                <a:effectLst/>
                <a:uLnTx/>
                <a:uFillTx/>
                <a:latin typeface="Arial"/>
                <a:ea typeface="+mn-ea"/>
                <a:cs typeface="Arial"/>
              </a:rPr>
              <a:t>Michael Yevoli</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800" b="1" i="0" u="none" strike="noStrike" kern="1200" cap="none" spc="0" normalizeH="0" baseline="0" noProof="0" dirty="0">
                <a:ln>
                  <a:noFill/>
                </a:ln>
                <a:solidFill>
                  <a:sysClr val="window" lastClr="FFFFFF"/>
                </a:solidFill>
                <a:effectLst/>
                <a:uLnTx/>
                <a:uFillTx/>
                <a:latin typeface="Arial"/>
                <a:ea typeface="+mn-ea"/>
                <a:cs typeface="Arial"/>
              </a:rPr>
              <a:t>Regional Director, Empire State Development</a:t>
            </a:r>
          </a:p>
        </p:txBody>
      </p:sp>
      <p:sp>
        <p:nvSpPr>
          <p:cNvPr id="6" name="Text Placeholder 5">
            <a:extLst>
              <a:ext uri="{FF2B5EF4-FFF2-40B4-BE49-F238E27FC236}">
                <a16:creationId xmlns:a16="http://schemas.microsoft.com/office/drawing/2014/main" id="{6C17AB4F-9EA7-4496-9906-76A29B614595}"/>
              </a:ext>
            </a:extLst>
          </p:cNvPr>
          <p:cNvSpPr>
            <a:spLocks noGrp="1"/>
          </p:cNvSpPr>
          <p:nvPr>
            <p:ph type="body" idx="1"/>
          </p:nvPr>
        </p:nvSpPr>
        <p:spPr/>
        <p:txBody>
          <a:bodyPr/>
          <a:lstStyle/>
          <a:p>
            <a:r>
              <a:rPr lang="en-US" dirty="0"/>
              <a:t>CREDC Round 9 Update	</a:t>
            </a:r>
          </a:p>
          <a:p>
            <a:endParaRPr lang="en-US" dirty="0"/>
          </a:p>
        </p:txBody>
      </p:sp>
    </p:spTree>
    <p:extLst>
      <p:ext uri="{BB962C8B-B14F-4D97-AF65-F5344CB8AC3E}">
        <p14:creationId xmlns:p14="http://schemas.microsoft.com/office/powerpoint/2010/main" val="1057338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NAV" val="13"/>
  <p:tag name="ARTICULATE_SLIDE_GUID" val="3fa92cae-4482-4faf-83df-5b679af2409b"/>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ASTER LAYOU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2_Content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3_Content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Content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Section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Content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B6F2769-7194-4217-93D3-3AF3A4742282}">
  <ds:schemaRefs>
    <ds:schemaRef ds:uri="http://purl.org/dc/dcmitype/"/>
    <ds:schemaRef ds:uri="http://schemas.microsoft.com/sharepoint/v3/fields"/>
    <ds:schemaRef ds:uri="http://purl.org/dc/elements/1.1/"/>
    <ds:schemaRef ds:uri="http://schemas.microsoft.com/office/infopath/2007/PartnerControls"/>
    <ds:schemaRef ds:uri="http://purl.org/dc/terms/"/>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4599</TotalTime>
  <Words>7377</Words>
  <Application>Microsoft Office PowerPoint</Application>
  <PresentationFormat>On-screen Show (16:9)</PresentationFormat>
  <Paragraphs>937</Paragraphs>
  <Slides>114</Slides>
  <Notes>95</Notes>
  <HiddenSlides>8</HiddenSlides>
  <MMClips>1</MMClips>
  <ScaleCrop>false</ScaleCrop>
  <HeadingPairs>
    <vt:vector size="6" baseType="variant">
      <vt:variant>
        <vt:lpstr>Fonts Used</vt:lpstr>
      </vt:variant>
      <vt:variant>
        <vt:i4>12</vt:i4>
      </vt:variant>
      <vt:variant>
        <vt:lpstr>Theme</vt:lpstr>
      </vt:variant>
      <vt:variant>
        <vt:i4>14</vt:i4>
      </vt:variant>
      <vt:variant>
        <vt:lpstr>Slide Titles</vt:lpstr>
      </vt:variant>
      <vt:variant>
        <vt:i4>114</vt:i4>
      </vt:variant>
    </vt:vector>
  </HeadingPairs>
  <TitlesOfParts>
    <vt:vector size="140" baseType="lpstr">
      <vt:lpstr>ＭＳ Ｐゴシック</vt:lpstr>
      <vt:lpstr>12 Frutiger* 45 Light   02103</vt:lpstr>
      <vt:lpstr>Arial</vt:lpstr>
      <vt:lpstr>Calibri</vt:lpstr>
      <vt:lpstr>Calibri Light</vt:lpstr>
      <vt:lpstr>Frutiger LT Std 55 Roman</vt:lpstr>
      <vt:lpstr>Oswald</vt:lpstr>
      <vt:lpstr>Proxima Nova</vt:lpstr>
      <vt:lpstr>Proxima Nova Rg</vt:lpstr>
      <vt:lpstr>Symbol</vt:lpstr>
      <vt:lpstr>Times New Roman</vt:lpstr>
      <vt:lpstr>Wingdings</vt:lpstr>
      <vt:lpstr>MASTER LAYOUT</vt:lpstr>
      <vt:lpstr>Cover Master</vt:lpstr>
      <vt:lpstr>2_Custom Design</vt:lpstr>
      <vt:lpstr>1_Cover Master</vt:lpstr>
      <vt:lpstr>21_Office Theme</vt:lpstr>
      <vt:lpstr>2_Cover Master</vt:lpstr>
      <vt:lpstr>1_Content Master</vt:lpstr>
      <vt:lpstr>1_Section Master</vt:lpstr>
      <vt:lpstr>Content Master</vt:lpstr>
      <vt:lpstr>2_Content Master</vt:lpstr>
      <vt:lpstr>4_Custom Design</vt:lpstr>
      <vt:lpstr>3_Content Master</vt:lpstr>
      <vt:lpstr>Office Theme</vt:lpstr>
      <vt:lpstr>1_Office Theme</vt:lpstr>
      <vt:lpstr>PowerPoint Presentation</vt:lpstr>
      <vt:lpstr>Regional Economic Development Council </vt:lpstr>
      <vt:lpstr>Introduction</vt:lpstr>
      <vt:lpstr>NYS Workforce Development Initiative  </vt:lpstr>
      <vt:lpstr>Workforce Development Initiative Consolidated Funding Application  (CFA)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Workforce Development Initiative Consolidated Funding Application  (CFA)</vt:lpstr>
      <vt:lpstr>REDC Round 9 Overview</vt:lpstr>
      <vt:lpstr> Regional Economic Development Council Round IX Competition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Regional Economic Development Council Round IX Competition Overview</vt:lpstr>
      <vt:lpstr>REDC Childcare Initiative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NYS Canalway Water Trail Guidebook</vt:lpstr>
      <vt:lpstr>NYS Canalway Water Trail</vt:lpstr>
      <vt:lpstr>PowerPoint Presentation</vt:lpstr>
      <vt:lpstr>PowerPoint Presentation</vt:lpstr>
      <vt:lpstr>PowerPoint Presentation</vt:lpstr>
      <vt:lpstr>  Choose your mileage and get moving!</vt:lpstr>
      <vt:lpstr>PowerPoint Presentation</vt:lpstr>
      <vt:lpstr>PowerPoint Presentation</vt:lpstr>
      <vt:lpstr>PowerPoint Presentation</vt:lpstr>
      <vt:lpstr>DOS Division of Local Government Services Opportunities</vt:lpstr>
      <vt:lpstr>Department of State  Funding Opportunities for Local Governments   Capital Region REDC Meeting June 5, 2019</vt:lpstr>
      <vt:lpstr>Local Government Funding Programs</vt:lpstr>
      <vt:lpstr>PowerPoint Presentation</vt:lpstr>
      <vt:lpstr>PowerPoint Presentation</vt:lpstr>
      <vt:lpstr>PowerPoint Presentation</vt:lpstr>
      <vt:lpstr>PowerPoint Presentation</vt:lpstr>
      <vt:lpstr>PowerPoint Presentation</vt:lpstr>
      <vt:lpstr>LGE Goals </vt:lpstr>
      <vt:lpstr>PowerPoint Presentation</vt:lpstr>
      <vt:lpstr>PowerPoint Presentation</vt:lpstr>
      <vt:lpstr>PowerPoint Presentation</vt:lpstr>
      <vt:lpstr>LGEG Funding (CFA program)</vt:lpstr>
      <vt:lpstr>Project Funding Levels</vt:lpstr>
      <vt:lpstr>Eligibility  </vt:lpstr>
      <vt:lpstr>2018 Example Awards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CWSSI (Non-CFA program)</vt:lpstr>
      <vt:lpstr>CWSSI</vt:lpstr>
      <vt:lpstr>PowerPoint Presentation</vt:lpstr>
      <vt:lpstr>PowerPoint Presentation</vt:lpstr>
      <vt:lpstr>PowerPoint Presentation</vt:lpstr>
      <vt:lpstr>Northern Border Regional Development  </vt:lpstr>
      <vt:lpstr>New York Department of State </vt:lpstr>
      <vt:lpstr>PowerPoint Presentation</vt:lpstr>
      <vt:lpstr>Schedule of Events</vt:lpstr>
      <vt:lpstr>Code of Conduct Overview </vt:lpstr>
      <vt:lpstr>Regional Economic Development Councils Ethics Training</vt:lpstr>
      <vt:lpstr> Code of Conduct</vt:lpstr>
      <vt:lpstr>Conflicts of Interest</vt:lpstr>
      <vt:lpstr>Examples of Potential Conflicts</vt:lpstr>
      <vt:lpstr>Recusal</vt:lpstr>
      <vt:lpstr> Documenting Conflicts</vt:lpstr>
      <vt:lpstr> Documenting Conflicts</vt:lpstr>
      <vt:lpstr> Unwarranted Privileges</vt:lpstr>
      <vt:lpstr> Confidential Information</vt:lpstr>
      <vt:lpstr> Questions?</vt:lpstr>
      <vt:lpstr>Concluding Remarks</vt:lpstr>
      <vt:lpstr>Public Comments/ Questions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Pasos, Heidi S (ESD)</cp:lastModifiedBy>
  <cp:revision>465</cp:revision>
  <cp:lastPrinted>2019-06-03T18:36:36Z</cp:lastPrinted>
  <dcterms:created xsi:type="dcterms:W3CDTF">2010-04-12T23:12:02Z</dcterms:created>
  <dcterms:modified xsi:type="dcterms:W3CDTF">2019-06-04T16:35:13Z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